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04"/>
  </p:notesMasterIdLst>
  <p:sldIdLst>
    <p:sldId id="256" r:id="rId2"/>
    <p:sldId id="257" r:id="rId3"/>
    <p:sldId id="359" r:id="rId4"/>
    <p:sldId id="632" r:id="rId5"/>
    <p:sldId id="640" r:id="rId6"/>
    <p:sldId id="639" r:id="rId7"/>
    <p:sldId id="638" r:id="rId8"/>
    <p:sldId id="642" r:id="rId9"/>
    <p:sldId id="643" r:id="rId10"/>
    <p:sldId id="644" r:id="rId11"/>
    <p:sldId id="645" r:id="rId12"/>
    <p:sldId id="646" r:id="rId13"/>
    <p:sldId id="647" r:id="rId14"/>
    <p:sldId id="633" r:id="rId15"/>
    <p:sldId id="649" r:id="rId16"/>
    <p:sldId id="650" r:id="rId17"/>
    <p:sldId id="654" r:id="rId18"/>
    <p:sldId id="653" r:id="rId19"/>
    <p:sldId id="648" r:id="rId20"/>
    <p:sldId id="657" r:id="rId21"/>
    <p:sldId id="659" r:id="rId22"/>
    <p:sldId id="660" r:id="rId23"/>
    <p:sldId id="661" r:id="rId24"/>
    <p:sldId id="665" r:id="rId25"/>
    <p:sldId id="666" r:id="rId26"/>
    <p:sldId id="667" r:id="rId27"/>
    <p:sldId id="668" r:id="rId28"/>
    <p:sldId id="669" r:id="rId29"/>
    <p:sldId id="670" r:id="rId30"/>
    <p:sldId id="672" r:id="rId31"/>
    <p:sldId id="671" r:id="rId32"/>
    <p:sldId id="673" r:id="rId33"/>
    <p:sldId id="675" r:id="rId34"/>
    <p:sldId id="676" r:id="rId35"/>
    <p:sldId id="677" r:id="rId36"/>
    <p:sldId id="678" r:id="rId37"/>
    <p:sldId id="679" r:id="rId38"/>
    <p:sldId id="674" r:id="rId39"/>
    <p:sldId id="680" r:id="rId40"/>
    <p:sldId id="681" r:id="rId41"/>
    <p:sldId id="682" r:id="rId42"/>
    <p:sldId id="708" r:id="rId43"/>
    <p:sldId id="636" r:id="rId44"/>
    <p:sldId id="652" r:id="rId45"/>
    <p:sldId id="655" r:id="rId46"/>
    <p:sldId id="656" r:id="rId47"/>
    <p:sldId id="658" r:id="rId48"/>
    <p:sldId id="709" r:id="rId49"/>
    <p:sldId id="710" r:id="rId50"/>
    <p:sldId id="713" r:id="rId51"/>
    <p:sldId id="715" r:id="rId52"/>
    <p:sldId id="712" r:id="rId53"/>
    <p:sldId id="716" r:id="rId54"/>
    <p:sldId id="714" r:id="rId55"/>
    <p:sldId id="717" r:id="rId56"/>
    <p:sldId id="718" r:id="rId57"/>
    <p:sldId id="725" r:id="rId58"/>
    <p:sldId id="726" r:id="rId59"/>
    <p:sldId id="727" r:id="rId60"/>
    <p:sldId id="722" r:id="rId61"/>
    <p:sldId id="721" r:id="rId62"/>
    <p:sldId id="723" r:id="rId63"/>
    <p:sldId id="634" r:id="rId64"/>
    <p:sldId id="651" r:id="rId65"/>
    <p:sldId id="683" r:id="rId66"/>
    <p:sldId id="684" r:id="rId67"/>
    <p:sldId id="685" r:id="rId68"/>
    <p:sldId id="688" r:id="rId69"/>
    <p:sldId id="686" r:id="rId70"/>
    <p:sldId id="687" r:id="rId71"/>
    <p:sldId id="689" r:id="rId72"/>
    <p:sldId id="692" r:id="rId73"/>
    <p:sldId id="693" r:id="rId74"/>
    <p:sldId id="690" r:id="rId75"/>
    <p:sldId id="691" r:id="rId76"/>
    <p:sldId id="694" r:id="rId77"/>
    <p:sldId id="699" r:id="rId78"/>
    <p:sldId id="698" r:id="rId79"/>
    <p:sldId id="700" r:id="rId80"/>
    <p:sldId id="701" r:id="rId81"/>
    <p:sldId id="702" r:id="rId82"/>
    <p:sldId id="704" r:id="rId83"/>
    <p:sldId id="703" r:id="rId84"/>
    <p:sldId id="705" r:id="rId85"/>
    <p:sldId id="706" r:id="rId86"/>
    <p:sldId id="707" r:id="rId87"/>
    <p:sldId id="696" r:id="rId88"/>
    <p:sldId id="637" r:id="rId89"/>
    <p:sldId id="728" r:id="rId90"/>
    <p:sldId id="729" r:id="rId91"/>
    <p:sldId id="730" r:id="rId92"/>
    <p:sldId id="731" r:id="rId93"/>
    <p:sldId id="734" r:id="rId94"/>
    <p:sldId id="733" r:id="rId95"/>
    <p:sldId id="739" r:id="rId96"/>
    <p:sldId id="740" r:id="rId97"/>
    <p:sldId id="732" r:id="rId98"/>
    <p:sldId id="735" r:id="rId99"/>
    <p:sldId id="736" r:id="rId100"/>
    <p:sldId id="737" r:id="rId101"/>
    <p:sldId id="282" r:id="rId102"/>
    <p:sldId id="346" r:id="rId10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103" autoAdjust="0"/>
  </p:normalViewPr>
  <p:slideViewPr>
    <p:cSldViewPr snapToGrid="0">
      <p:cViewPr varScale="1">
        <p:scale>
          <a:sx n="96" d="100"/>
          <a:sy n="96" d="100"/>
        </p:scale>
        <p:origin x="420"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78630819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47201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209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6603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8483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634675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4838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150915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29105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691763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748934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132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34215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826413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335162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453041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95772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419885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658efc261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658efc261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49608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37357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6045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492427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3137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658efc261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658efc261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31907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720757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05738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19928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73064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429990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30226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812939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790995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659731c0f4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659731c0f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44871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658efc261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658efc261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1794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658efc261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658efc261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882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658efc261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658efc261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40114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658efc261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658efc261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8180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51626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65145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cxnSp>
        <p:nvCxnSpPr>
          <p:cNvPr id="11" name="Google Shape;11;p2"/>
          <p:cNvCxnSpPr/>
          <p:nvPr/>
        </p:nvCxnSpPr>
        <p:spPr>
          <a:xfrm>
            <a:off x="4278300" y="2751163"/>
            <a:ext cx="587400" cy="0"/>
          </a:xfrm>
          <a:prstGeom prst="straightConnector1">
            <a:avLst/>
          </a:prstGeom>
          <a:noFill/>
          <a:ln w="76200" cap="flat" cmpd="sng">
            <a:solidFill>
              <a:srgbClr val="F48121"/>
            </a:solidFill>
            <a:prstDash val="solid"/>
            <a:round/>
            <a:headEnd type="none" w="sm" len="sm"/>
            <a:tailEnd type="none" w="sm" len="sm"/>
          </a:ln>
        </p:spPr>
      </p:cxnSp>
      <p:sp>
        <p:nvSpPr>
          <p:cNvPr id="12" name="Google Shape;12;p2"/>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3" name="Google Shape;13;p2"/>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rgbClr val="F48121"/>
              </a:buClr>
              <a:buSzPts val="2400"/>
              <a:buNone/>
              <a:defRPr sz="2400">
                <a:solidFill>
                  <a:srgbClr val="F4812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lvl1pPr>
              <a:defRPr/>
            </a:lvl1pPr>
          </a:lstStyle>
          <a:p>
            <a:pPr>
              <a:defRPr/>
            </a:pPr>
            <a:fld id="{C1913D23-0C47-43E1-93CA-74E8FDFE4D76}" type="datetimeFigureOut">
              <a:rPr lang="en-US">
                <a:solidFill>
                  <a:prstClr val="black">
                    <a:tint val="75000"/>
                  </a:prstClr>
                </a:solidFill>
              </a:rPr>
              <a:pPr>
                <a:defRPr/>
              </a:pPr>
              <a:t>4/12/2023</a:t>
            </a:fld>
            <a:endParaRPr lang="en-US">
              <a:solidFill>
                <a:prstClr val="black">
                  <a:tint val="75000"/>
                </a:prstClr>
              </a:solidFill>
            </a:endParaRPr>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B70E0643-6728-4212-B780-99C25A8EED93}"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714397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4675" y="-228600"/>
            <a:ext cx="8001000" cy="912019"/>
          </a:xfrm>
        </p:spPr>
        <p:txBody>
          <a:bodyPr/>
          <a:lstStyle/>
          <a:p>
            <a:r>
              <a:rPr lang="en-US"/>
              <a:t>Click to edit Master title style</a:t>
            </a:r>
          </a:p>
        </p:txBody>
      </p:sp>
      <p:sp>
        <p:nvSpPr>
          <p:cNvPr id="3" name="Text Placeholder 2"/>
          <p:cNvSpPr>
            <a:spLocks noGrp="1"/>
          </p:cNvSpPr>
          <p:nvPr>
            <p:ph type="body" sz="half" idx="1"/>
          </p:nvPr>
        </p:nvSpPr>
        <p:spPr>
          <a:xfrm>
            <a:off x="566738" y="1028700"/>
            <a:ext cx="3924300" cy="3486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3438" y="1028700"/>
            <a:ext cx="3924300" cy="3486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dt" sz="half" idx="10"/>
          </p:nvPr>
        </p:nvSpPr>
        <p:spPr>
          <a:xfrm>
            <a:off x="628650" y="4767263"/>
            <a:ext cx="2057400" cy="273844"/>
          </a:xfrm>
          <a:prstGeom prst="rect">
            <a:avLst/>
          </a:prstGeom>
          <a:ln/>
        </p:spPr>
        <p:txBody>
          <a:bodyPr/>
          <a:lstStyle>
            <a:lvl1pPr>
              <a:defRPr/>
            </a:lvl1pPr>
          </a:lstStyle>
          <a:p>
            <a:pPr>
              <a:defRPr/>
            </a:pPr>
            <a:endParaRPr lang="en-US">
              <a:solidFill>
                <a:prstClr val="black">
                  <a:tint val="75000"/>
                </a:prstClr>
              </a:solidFill>
            </a:endParaRPr>
          </a:p>
        </p:txBody>
      </p:sp>
      <p:sp>
        <p:nvSpPr>
          <p:cNvPr id="6" name="Rectangle 7"/>
          <p:cNvSpPr>
            <a:spLocks noGrp="1" noChangeArrowheads="1"/>
          </p:cNvSpPr>
          <p:nvPr>
            <p:ph type="ftr" sz="quarter" idx="11"/>
          </p:nvPr>
        </p:nvSpPr>
        <p:spPr>
          <a:xfrm>
            <a:off x="3028950" y="4767263"/>
            <a:ext cx="3086100" cy="273844"/>
          </a:xfrm>
          <a:prstGeom prst="rect">
            <a:avLst/>
          </a:prstGeom>
          <a:ln/>
        </p:spPr>
        <p:txBody>
          <a:bodyPr/>
          <a:lstStyle>
            <a:lvl1pPr>
              <a:defRPr/>
            </a:lvl1pPr>
          </a:lstStyle>
          <a:p>
            <a:pPr>
              <a:defRPr/>
            </a:pPr>
            <a:endParaRPr lang="en-US">
              <a:solidFill>
                <a:prstClr val="black">
                  <a:tint val="75000"/>
                </a:prstClr>
              </a:solidFill>
            </a:endParaRPr>
          </a:p>
        </p:txBody>
      </p:sp>
      <p:sp>
        <p:nvSpPr>
          <p:cNvPr id="7" name="Rectangle 8"/>
          <p:cNvSpPr>
            <a:spLocks noGrp="1" noChangeArrowheads="1"/>
          </p:cNvSpPr>
          <p:nvPr>
            <p:ph type="sldNum" sz="quarter" idx="12"/>
          </p:nvPr>
        </p:nvSpPr>
        <p:spPr>
          <a:ln/>
        </p:spPr>
        <p:txBody>
          <a:bodyPr/>
          <a:lstStyle>
            <a:lvl1pPr>
              <a:defRPr/>
            </a:lvl1pPr>
          </a:lstStyle>
          <a:p>
            <a:pPr>
              <a:defRPr/>
            </a:pPr>
            <a:fld id="{5E7EBE42-EA63-4AC3-9251-7D1698EADCC9}"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3085327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74675" y="-228600"/>
            <a:ext cx="8001000" cy="912019"/>
          </a:xfrm>
        </p:spPr>
        <p:txBody>
          <a:bodyPr/>
          <a:lstStyle/>
          <a:p>
            <a:r>
              <a:rPr lang="en-US"/>
              <a:t>Click to edit Master title style</a:t>
            </a:r>
          </a:p>
        </p:txBody>
      </p:sp>
      <p:sp>
        <p:nvSpPr>
          <p:cNvPr id="3" name="Text Placeholder 2"/>
          <p:cNvSpPr>
            <a:spLocks noGrp="1"/>
          </p:cNvSpPr>
          <p:nvPr>
            <p:ph type="body" sz="half" idx="1"/>
          </p:nvPr>
        </p:nvSpPr>
        <p:spPr>
          <a:xfrm>
            <a:off x="566738" y="1028700"/>
            <a:ext cx="3924300" cy="3486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3438" y="1028700"/>
            <a:ext cx="3924300" cy="1685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3438" y="2828925"/>
            <a:ext cx="3924300" cy="1685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6"/>
          <p:cNvSpPr>
            <a:spLocks noGrp="1" noChangeArrowheads="1"/>
          </p:cNvSpPr>
          <p:nvPr>
            <p:ph type="dt" sz="half" idx="10"/>
          </p:nvPr>
        </p:nvSpPr>
        <p:spPr>
          <a:xfrm>
            <a:off x="628650" y="4767263"/>
            <a:ext cx="2057400" cy="273844"/>
          </a:xfrm>
          <a:prstGeom prst="rect">
            <a:avLst/>
          </a:prstGeom>
          <a:ln/>
        </p:spPr>
        <p:txBody>
          <a:bodyPr/>
          <a:lstStyle>
            <a:lvl1pPr>
              <a:defRPr/>
            </a:lvl1pPr>
          </a:lstStyle>
          <a:p>
            <a:pPr>
              <a:defRPr/>
            </a:pPr>
            <a:endParaRPr lang="en-US">
              <a:solidFill>
                <a:prstClr val="black">
                  <a:tint val="75000"/>
                </a:prstClr>
              </a:solidFill>
            </a:endParaRPr>
          </a:p>
        </p:txBody>
      </p:sp>
      <p:sp>
        <p:nvSpPr>
          <p:cNvPr id="7" name="Rectangle 7"/>
          <p:cNvSpPr>
            <a:spLocks noGrp="1" noChangeArrowheads="1"/>
          </p:cNvSpPr>
          <p:nvPr>
            <p:ph type="ftr" sz="quarter" idx="11"/>
          </p:nvPr>
        </p:nvSpPr>
        <p:spPr>
          <a:xfrm>
            <a:off x="3028950" y="4767263"/>
            <a:ext cx="3086100" cy="273844"/>
          </a:xfrm>
          <a:prstGeom prst="rect">
            <a:avLst/>
          </a:prstGeom>
          <a:ln/>
        </p:spPr>
        <p:txBody>
          <a:bodyPr/>
          <a:lstStyle>
            <a:lvl1pPr>
              <a:defRPr/>
            </a:lvl1pPr>
          </a:lstStyle>
          <a:p>
            <a:pPr>
              <a:defRPr/>
            </a:pPr>
            <a:endParaRPr lang="en-US">
              <a:solidFill>
                <a:prstClr val="black">
                  <a:tint val="75000"/>
                </a:prstClr>
              </a:solidFill>
            </a:endParaRPr>
          </a:p>
        </p:txBody>
      </p:sp>
      <p:sp>
        <p:nvSpPr>
          <p:cNvPr id="8" name="Rectangle 8"/>
          <p:cNvSpPr>
            <a:spLocks noGrp="1" noChangeArrowheads="1"/>
          </p:cNvSpPr>
          <p:nvPr>
            <p:ph type="sldNum" sz="quarter" idx="12"/>
          </p:nvPr>
        </p:nvSpPr>
        <p:spPr>
          <a:ln/>
        </p:spPr>
        <p:txBody>
          <a:bodyPr/>
          <a:lstStyle>
            <a:lvl1pPr>
              <a:defRPr/>
            </a:lvl1pPr>
          </a:lstStyle>
          <a:p>
            <a:pPr>
              <a:defRPr/>
            </a:pPr>
            <a:fld id="{9D62A89A-5E6F-48C4-AB82-8477B3A0CA2C}"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6835904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26" name="Picture 2" descr="G:\002-KIMS BUSINESS\007-02-Googleslidesppt\02-GSppt-Contents-Kim\20170309\01-Composition with vintage old hardback books\bg-02.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b="81543"/>
          <a:stretch/>
        </p:blipFill>
        <p:spPr bwMode="auto">
          <a:xfrm>
            <a:off x="0" y="0"/>
            <a:ext cx="9144000" cy="1080655"/>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9"/>
          <p:cNvSpPr>
            <a:spLocks noGrp="1"/>
          </p:cNvSpPr>
          <p:nvPr>
            <p:ph type="body" sz="quarter" idx="10" hasCustomPrompt="1"/>
          </p:nvPr>
        </p:nvSpPr>
        <p:spPr>
          <a:xfrm>
            <a:off x="0" y="111603"/>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87667"/>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59445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2"/>
        </a:soli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normAutofit/>
          </a:bodyPr>
          <a:lstStyle>
            <a:lvl1pPr lvl="0">
              <a:spcBef>
                <a:spcPts val="0"/>
              </a:spcBef>
              <a:spcAft>
                <a:spcPts val="0"/>
              </a:spcAft>
              <a:buClr>
                <a:srgbClr val="0361AE"/>
              </a:buClr>
              <a:buSzPts val="6800"/>
              <a:buNone/>
              <a:defRPr sz="6800">
                <a:solidFill>
                  <a:srgbClr val="0361AE"/>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22" name="Google Shape;22;p4"/>
          <p:cNvCxnSpPr/>
          <p:nvPr/>
        </p:nvCxnSpPr>
        <p:spPr>
          <a:xfrm>
            <a:off x="397650" y="1152475"/>
            <a:ext cx="8348700" cy="1200"/>
          </a:xfrm>
          <a:prstGeom prst="straightConnector1">
            <a:avLst/>
          </a:prstGeom>
          <a:noFill/>
          <a:ln w="19050" cap="flat" cmpd="sng">
            <a:solidFill>
              <a:srgbClr val="F48121"/>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32" name="Google Shape;32;p6"/>
          <p:cNvCxnSpPr/>
          <p:nvPr/>
        </p:nvCxnSpPr>
        <p:spPr>
          <a:xfrm>
            <a:off x="397650" y="1152475"/>
            <a:ext cx="8348700" cy="1200"/>
          </a:xfrm>
          <a:prstGeom prst="straightConnector1">
            <a:avLst/>
          </a:prstGeom>
          <a:noFill/>
          <a:ln w="19050" cap="flat" cmpd="sng">
            <a:solidFill>
              <a:srgbClr val="F48121"/>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371275"/>
            <a:ext cx="42123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5" name="Google Shape;35;p7"/>
          <p:cNvSpPr txBox="1">
            <a:spLocks noGrp="1"/>
          </p:cNvSpPr>
          <p:nvPr>
            <p:ph type="body" idx="1"/>
          </p:nvPr>
        </p:nvSpPr>
        <p:spPr>
          <a:xfrm>
            <a:off x="311700" y="1490875"/>
            <a:ext cx="3911100" cy="30780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37" name="Google Shape;37;p7"/>
          <p:cNvCxnSpPr/>
          <p:nvPr/>
        </p:nvCxnSpPr>
        <p:spPr>
          <a:xfrm>
            <a:off x="397650" y="1152475"/>
            <a:ext cx="3911100" cy="0"/>
          </a:xfrm>
          <a:prstGeom prst="straightConnector1">
            <a:avLst/>
          </a:prstGeom>
          <a:noFill/>
          <a:ln w="19050" cap="flat" cmpd="sng">
            <a:solidFill>
              <a:srgbClr val="F48121"/>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normAutofit/>
          </a:bodyPr>
          <a:lstStyle>
            <a:lvl1pPr lvl="0">
              <a:spcBef>
                <a:spcPts val="0"/>
              </a:spcBef>
              <a:spcAft>
                <a:spcPts val="0"/>
              </a:spcAft>
              <a:buClr>
                <a:srgbClr val="0361AE"/>
              </a:buClr>
              <a:buSzPts val="4800"/>
              <a:buNone/>
              <a:defRPr sz="4800">
                <a:solidFill>
                  <a:srgbClr val="0361AE"/>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100"/>
            <a:ext cx="4572000" cy="5143500"/>
          </a:xfrm>
          <a:prstGeom prst="rect">
            <a:avLst/>
          </a:prstGeom>
          <a:solidFill>
            <a:srgbClr val="0361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468300" cy="0"/>
          </a:xfrm>
          <a:prstGeom prst="straightConnector1">
            <a:avLst/>
          </a:prstGeom>
          <a:noFill/>
          <a:ln w="19050" cap="flat" cmpd="sng">
            <a:solidFill>
              <a:srgbClr val="F48121"/>
            </a:solidFill>
            <a:prstDash val="solid"/>
            <a:round/>
            <a:headEnd type="none" w="sm" len="sm"/>
            <a:tailEnd type="none" w="sm" len="sm"/>
          </a:ln>
        </p:spPr>
      </p:cxnSp>
      <p:sp>
        <p:nvSpPr>
          <p:cNvPr id="44" name="Google Shape;44;p9"/>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5" name="Google Shape;45;p9"/>
          <p:cNvSpPr txBox="1">
            <a:spLocks noGrp="1"/>
          </p:cNvSpPr>
          <p:nvPr>
            <p:ph type="subTitle" idx="1"/>
          </p:nvPr>
        </p:nvSpPr>
        <p:spPr>
          <a:xfrm>
            <a:off x="265500" y="2981125"/>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rgbClr val="0361AE"/>
              </a:buClr>
              <a:buSzPts val="1800"/>
              <a:buFont typeface="Alfa Slab One"/>
              <a:buNone/>
              <a:defRPr>
                <a:solidFill>
                  <a:srgbClr val="0361AE"/>
                </a:solidFill>
                <a:latin typeface="Alfa Slab One"/>
                <a:ea typeface="Alfa Slab One"/>
                <a:cs typeface="Alfa Slab One"/>
                <a:sym typeface="Alfa Slab One"/>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txBox="1">
            <a:spLocks noGrp="1"/>
          </p:cNvSpPr>
          <p:nvPr>
            <p:ph type="title" hasCustomPrompt="1"/>
          </p:nvPr>
        </p:nvSpPr>
        <p:spPr>
          <a:xfrm>
            <a:off x="311700" y="1167925"/>
            <a:ext cx="8520600" cy="1980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1000"/>
              <a:buNone/>
              <a:defRPr sz="11000"/>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53" name="Google Shape;53;p11"/>
          <p:cNvSpPr txBox="1">
            <a:spLocks noGrp="1"/>
          </p:cNvSpPr>
          <p:nvPr>
            <p:ph type="body" idx="1"/>
          </p:nvPr>
        </p:nvSpPr>
        <p:spPr>
          <a:xfrm>
            <a:off x="311700" y="32242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4" name="Google Shape;54;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0361AE"/>
              </a:buClr>
              <a:buSzPts val="3000"/>
              <a:buFont typeface="Alfa Slab One"/>
              <a:buNone/>
              <a:defRPr sz="3000">
                <a:solidFill>
                  <a:srgbClr val="0361AE"/>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6">
            <a:alphaModFix/>
          </a:blip>
          <a:stretch>
            <a:fillRect/>
          </a:stretch>
        </p:blipFill>
        <p:spPr>
          <a:xfrm>
            <a:off x="6993362" y="509500"/>
            <a:ext cx="2150640" cy="50822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63" r:id="rId11"/>
    <p:sldLayoutId id="2147483664" r:id="rId12"/>
    <p:sldLayoutId id="2147483665" r:id="rId13"/>
    <p:sldLayoutId id="2147483666"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7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8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8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8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8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8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8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86.png"/></Relationships>
</file>

<file path=ppt/slides/_rels/slide9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3"/>
          <p:cNvSpPr txBox="1">
            <a:spLocks noGrp="1"/>
          </p:cNvSpPr>
          <p:nvPr>
            <p:ph type="ctrTitle"/>
          </p:nvPr>
        </p:nvSpPr>
        <p:spPr>
          <a:xfrm>
            <a:off x="326940" y="1394459"/>
            <a:ext cx="8520600" cy="1464115"/>
          </a:xfrm>
          <a:prstGeom prst="rect">
            <a:avLst/>
          </a:prstGeom>
        </p:spPr>
        <p:txBody>
          <a:bodyPr spcFirstLastPara="1" wrap="square" lIns="91425" tIns="91425" rIns="91425" bIns="91425" anchor="b" anchorCtr="0">
            <a:noAutofit/>
          </a:bodyPr>
          <a:lstStyle/>
          <a:p>
            <a:pPr lvl="0"/>
            <a:r>
              <a:rPr lang="vi-VN" sz="4800" dirty="0"/>
              <a:t>TRUY CẬP DỮ LIỆU VỚI SPRING BOOT</a:t>
            </a:r>
            <a:endParaRPr lang="en-US" sz="4800" dirty="0"/>
          </a:p>
        </p:txBody>
      </p:sp>
      <p:sp>
        <p:nvSpPr>
          <p:cNvPr id="62" name="Google Shape;62;p13"/>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Khóa học Java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nn-NO" altLang="en-US" sz="2200" dirty="0"/>
              <a:t>CÁC LOẠI TRÌNH ĐIỀU KHIỂN JDBC</a:t>
            </a:r>
            <a:endParaRPr lang="en-US" altLang="en-US" sz="2200" dirty="0"/>
          </a:p>
        </p:txBody>
      </p:sp>
      <p:pic>
        <p:nvPicPr>
          <p:cNvPr id="3" name="Picture 2"/>
          <p:cNvPicPr>
            <a:picLocks noChangeAspect="1"/>
          </p:cNvPicPr>
          <p:nvPr/>
        </p:nvPicPr>
        <p:blipFill>
          <a:blip r:embed="rId2"/>
          <a:stretch>
            <a:fillRect/>
          </a:stretch>
        </p:blipFill>
        <p:spPr>
          <a:xfrm>
            <a:off x="690301" y="1884739"/>
            <a:ext cx="7691698" cy="3258761"/>
          </a:xfrm>
          <a:prstGeom prst="rect">
            <a:avLst/>
          </a:prstGeom>
        </p:spPr>
      </p:pic>
      <p:sp>
        <p:nvSpPr>
          <p:cNvPr id="7" name="Rectangle 6"/>
          <p:cNvSpPr/>
          <p:nvPr/>
        </p:nvSpPr>
        <p:spPr>
          <a:xfrm>
            <a:off x="160866" y="1294140"/>
            <a:ext cx="8729133" cy="584775"/>
          </a:xfrm>
          <a:prstGeom prst="rect">
            <a:avLst/>
          </a:prstGeom>
        </p:spPr>
        <p:txBody>
          <a:bodyPr wrap="square">
            <a:spAutoFit/>
          </a:bodyPr>
          <a:lstStyle/>
          <a:p>
            <a:pPr algn="just"/>
            <a:r>
              <a:rPr lang="en-US" sz="1600" b="1" dirty="0">
                <a:solidFill>
                  <a:srgbClr val="343A40"/>
                </a:solidFill>
                <a:latin typeface="Segoe UI" panose="020B0502040204020203" pitchFamily="34" charset="0"/>
                <a:ea typeface="Times New Roman" panose="02020603050405020304" pitchFamily="18" charset="0"/>
              </a:rPr>
              <a:t>JDBC-ODBC bridge driver</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Trình</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điều</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khiển</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triển</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khai</a:t>
            </a:r>
            <a:r>
              <a:rPr lang="en-US" sz="1600" dirty="0">
                <a:solidFill>
                  <a:srgbClr val="343A40"/>
                </a:solidFill>
                <a:latin typeface="Segoe UI" panose="020B0502040204020203" pitchFamily="34" charset="0"/>
                <a:ea typeface="Times New Roman" panose="02020603050405020304" pitchFamily="18" charset="0"/>
              </a:rPr>
              <a:t> API JDBC </a:t>
            </a:r>
            <a:r>
              <a:rPr lang="en-US" sz="1600" dirty="0" err="1">
                <a:solidFill>
                  <a:srgbClr val="343A40"/>
                </a:solidFill>
                <a:latin typeface="Segoe UI" panose="020B0502040204020203" pitchFamily="34" charset="0"/>
                <a:ea typeface="Times New Roman" panose="02020603050405020304" pitchFamily="18" charset="0"/>
              </a:rPr>
              <a:t>dưới</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dạng</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ánh</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xạ</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tới</a:t>
            </a:r>
            <a:r>
              <a:rPr lang="en-US" sz="1600" dirty="0">
                <a:solidFill>
                  <a:srgbClr val="343A40"/>
                </a:solidFill>
                <a:latin typeface="Segoe UI" panose="020B0502040204020203" pitchFamily="34" charset="0"/>
                <a:ea typeface="Times New Roman" panose="02020603050405020304" pitchFamily="18" charset="0"/>
              </a:rPr>
              <a:t> API </a:t>
            </a:r>
            <a:r>
              <a:rPr lang="en-US" sz="1600" dirty="0" err="1">
                <a:solidFill>
                  <a:srgbClr val="343A40"/>
                </a:solidFill>
                <a:latin typeface="Segoe UI" panose="020B0502040204020203" pitchFamily="34" charset="0"/>
                <a:ea typeface="Times New Roman" panose="02020603050405020304" pitchFamily="18" charset="0"/>
              </a:rPr>
              <a:t>truy</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cập</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dữ</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liệu</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khác</a:t>
            </a:r>
            <a:endParaRPr lang="en-US" sz="1600" dirty="0"/>
          </a:p>
        </p:txBody>
      </p:sp>
    </p:spTree>
    <p:extLst>
      <p:ext uri="{BB962C8B-B14F-4D97-AF65-F5344CB8AC3E}">
        <p14:creationId xmlns:p14="http://schemas.microsoft.com/office/powerpoint/2010/main" val="100813358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vi-VN" altLang="en-US" sz="2200" dirty="0"/>
              <a:t>CÁC CHÚ THÍCH XỬ LÝ NGOẠI LỆ </a:t>
            </a:r>
            <a:endParaRPr lang="en-US" altLang="en-US" sz="2200" dirty="0"/>
          </a:p>
        </p:txBody>
      </p:sp>
      <p:sp>
        <p:nvSpPr>
          <p:cNvPr id="3" name="Rectangle 2"/>
          <p:cNvSpPr/>
          <p:nvPr/>
        </p:nvSpPr>
        <p:spPr>
          <a:xfrm>
            <a:off x="202532" y="1293305"/>
            <a:ext cx="8758588" cy="2027411"/>
          </a:xfrm>
          <a:prstGeom prst="rect">
            <a:avLst/>
          </a:prstGeom>
        </p:spPr>
        <p:txBody>
          <a:bodyPr wrap="square">
            <a:spAutoFit/>
          </a:bodyPr>
          <a:lstStyle/>
          <a:p>
            <a:pPr>
              <a:lnSpc>
                <a:spcPct val="107000"/>
              </a:lnSpc>
              <a:spcAft>
                <a:spcPts val="780"/>
              </a:spcAft>
            </a:pPr>
            <a:r>
              <a:rPr lang="en-US" sz="20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Ví </a:t>
            </a:r>
            <a:r>
              <a:rPr lang="en-US" sz="20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dụ</a:t>
            </a:r>
            <a:endParaRPr lang="en-US" sz="20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a:p>
            <a:pPr>
              <a:lnSpc>
                <a:spcPct val="107000"/>
              </a:lnSpc>
              <a:spcAft>
                <a:spcPts val="780"/>
              </a:spcAft>
            </a:pPr>
            <a:r>
              <a:rPr lang="en-US" sz="2000" dirty="0">
                <a:latin typeface="IBMPlexMono,  Courier New"/>
              </a:rPr>
              <a:t> </a:t>
            </a:r>
            <a:r>
              <a:rPr lang="en-US" sz="2000" dirty="0">
                <a:solidFill>
                  <a:srgbClr val="A31515"/>
                </a:solidFill>
                <a:latin typeface="IBMPlexMono,  Courier New"/>
              </a:rPr>
              <a:t>"path"</a:t>
            </a:r>
            <a:r>
              <a:rPr lang="en-US" sz="2000" dirty="0">
                <a:latin typeface="IBMPlexMono,  Courier New"/>
              </a:rPr>
              <a:t>: </a:t>
            </a:r>
            <a:r>
              <a:rPr lang="en-US" sz="2000" dirty="0">
                <a:solidFill>
                  <a:srgbClr val="0451A5"/>
                </a:solidFill>
                <a:latin typeface="IBMPlexMono,  Courier New"/>
              </a:rPr>
              <a:t>"/</a:t>
            </a:r>
            <a:r>
              <a:rPr lang="en-US" sz="2000" dirty="0" err="1">
                <a:solidFill>
                  <a:srgbClr val="0451A5"/>
                </a:solidFill>
                <a:latin typeface="IBMPlexMono,  Courier New"/>
              </a:rPr>
              <a:t>api</a:t>
            </a:r>
            <a:r>
              <a:rPr lang="en-US" sz="2000" dirty="0">
                <a:solidFill>
                  <a:srgbClr val="0451A5"/>
                </a:solidFill>
                <a:latin typeface="IBMPlexMono,  Courier New"/>
              </a:rPr>
              <a:t>/</a:t>
            </a:r>
            <a:r>
              <a:rPr lang="en-US" sz="2000" dirty="0" err="1">
                <a:solidFill>
                  <a:srgbClr val="0451A5"/>
                </a:solidFill>
                <a:latin typeface="IBMPlexMono,  Courier New"/>
              </a:rPr>
              <a:t>v1</a:t>
            </a:r>
            <a:r>
              <a:rPr lang="en-US" sz="2000" dirty="0">
                <a:solidFill>
                  <a:srgbClr val="0451A5"/>
                </a:solidFill>
                <a:latin typeface="IBMPlexMono,  Courier New"/>
              </a:rPr>
              <a:t>/student/11"</a:t>
            </a:r>
            <a:endParaRPr lang="en-US" sz="2000" dirty="0">
              <a:latin typeface="IBMPlexMono,  Courier New"/>
            </a:endParaRPr>
          </a:p>
          <a:p>
            <a:pPr>
              <a:lnSpc>
                <a:spcPct val="107000"/>
              </a:lnSpc>
              <a:spcAft>
                <a:spcPts val="780"/>
              </a:spcAft>
            </a:pPr>
            <a:r>
              <a:rPr lang="vi-VN" sz="20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Gửi request tới địa chỉ:</a:t>
            </a:r>
            <a:r>
              <a:rPr lang="en-US" sz="20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vi-VN" sz="20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GET /api/v1/student/</a:t>
            </a:r>
            <a:r>
              <a:rPr lang="en-US" sz="20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20</a:t>
            </a:r>
          </a:p>
          <a:p>
            <a:pPr>
              <a:lnSpc>
                <a:spcPct val="107000"/>
              </a:lnSpc>
              <a:spcAft>
                <a:spcPts val="780"/>
              </a:spcAft>
            </a:pPr>
            <a:r>
              <a:rPr lang="en-US" sz="20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Do</a:t>
            </a:r>
            <a:r>
              <a:rPr lang="vi-VN" sz="20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đối tượng </a:t>
            </a:r>
            <a:r>
              <a:rPr lang="en-US" sz="20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20</a:t>
            </a:r>
            <a:r>
              <a:rPr lang="vi-VN" sz="20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không tồn tại trong danh sách</a:t>
            </a:r>
            <a:r>
              <a:rPr lang="en-US" sz="20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20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nên</a:t>
            </a:r>
            <a:r>
              <a:rPr lang="en-US" sz="20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vi-VN" sz="20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lỗi</a:t>
            </a:r>
            <a:r>
              <a:rPr lang="en-US" sz="20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20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trả</a:t>
            </a:r>
            <a:r>
              <a:rPr lang="en-US" sz="20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20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về</a:t>
            </a:r>
            <a:r>
              <a:rPr lang="en-US" sz="20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vi-VN" sz="20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cho phía Client.</a:t>
            </a:r>
            <a:endParaRPr lang="en-US" sz="20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p:txBody>
      </p:sp>
      <p:sp>
        <p:nvSpPr>
          <p:cNvPr id="2" name="Rectangle 1"/>
          <p:cNvSpPr/>
          <p:nvPr/>
        </p:nvSpPr>
        <p:spPr>
          <a:xfrm>
            <a:off x="2247500" y="3698427"/>
            <a:ext cx="4470936" cy="1200329"/>
          </a:xfrm>
          <a:prstGeom prst="rect">
            <a:avLst/>
          </a:prstGeom>
          <a:ln>
            <a:solidFill>
              <a:srgbClr val="FF0000"/>
            </a:solidFill>
          </a:ln>
        </p:spPr>
        <p:txBody>
          <a:bodyPr wrap="square">
            <a:spAutoFit/>
          </a:bodyPr>
          <a:lstStyle/>
          <a:p>
            <a:r>
              <a:rPr lang="en-US" sz="1800" dirty="0">
                <a:latin typeface="IBMPlexMono,  Courier New"/>
              </a:rPr>
              <a:t>{</a:t>
            </a:r>
          </a:p>
          <a:p>
            <a:r>
              <a:rPr lang="en-US" sz="1800" dirty="0">
                <a:latin typeface="IBMPlexMono,  Courier New"/>
              </a:rPr>
              <a:t>   </a:t>
            </a:r>
            <a:r>
              <a:rPr lang="en-US" sz="1800" dirty="0">
                <a:solidFill>
                  <a:srgbClr val="A31515"/>
                </a:solidFill>
                <a:latin typeface="IBMPlexMono,  Courier New"/>
              </a:rPr>
              <a:t>"</a:t>
            </a:r>
            <a:r>
              <a:rPr lang="en-US" sz="1800" dirty="0" err="1">
                <a:solidFill>
                  <a:srgbClr val="A31515"/>
                </a:solidFill>
                <a:latin typeface="IBMPlexMono,  Courier New"/>
              </a:rPr>
              <a:t>statusCode</a:t>
            </a:r>
            <a:r>
              <a:rPr lang="en-US" sz="1800" dirty="0">
                <a:solidFill>
                  <a:srgbClr val="A31515"/>
                </a:solidFill>
                <a:latin typeface="IBMPlexMono,  Courier New"/>
              </a:rPr>
              <a:t>"</a:t>
            </a:r>
            <a:r>
              <a:rPr lang="en-US" sz="1800" dirty="0">
                <a:latin typeface="IBMPlexMono,  Courier New"/>
              </a:rPr>
              <a:t>: </a:t>
            </a:r>
            <a:r>
              <a:rPr lang="en-US" sz="1800" dirty="0">
                <a:solidFill>
                  <a:srgbClr val="098658"/>
                </a:solidFill>
                <a:latin typeface="IBMPlexMono,  Courier New"/>
              </a:rPr>
              <a:t>10100</a:t>
            </a:r>
            <a:r>
              <a:rPr lang="en-US" sz="1800" dirty="0">
                <a:latin typeface="IBMPlexMono,  Courier New"/>
              </a:rPr>
              <a:t>,</a:t>
            </a:r>
          </a:p>
          <a:p>
            <a:r>
              <a:rPr lang="en-US" sz="1800" dirty="0">
                <a:latin typeface="IBMPlexMono,  Courier New"/>
              </a:rPr>
              <a:t>    </a:t>
            </a:r>
            <a:r>
              <a:rPr lang="en-US" sz="1800" dirty="0">
                <a:solidFill>
                  <a:srgbClr val="A31515"/>
                </a:solidFill>
                <a:latin typeface="IBMPlexMono,  Courier New"/>
              </a:rPr>
              <a:t>“message"</a:t>
            </a:r>
            <a:r>
              <a:rPr lang="en-US" sz="1800" dirty="0">
                <a:latin typeface="IBMPlexMono,  Courier New"/>
              </a:rPr>
              <a:t>: </a:t>
            </a:r>
            <a:r>
              <a:rPr lang="en-US" sz="1800" dirty="0">
                <a:solidFill>
                  <a:srgbClr val="0451A5"/>
                </a:solidFill>
                <a:latin typeface="IBMPlexMono,  Courier New"/>
              </a:rPr>
              <a:t>“</a:t>
            </a:r>
            <a:r>
              <a:rPr lang="en-US" sz="1800" dirty="0" err="1">
                <a:solidFill>
                  <a:srgbClr val="0451A5"/>
                </a:solidFill>
                <a:latin typeface="IBMPlexMono,  Courier New"/>
              </a:rPr>
              <a:t>Đối</a:t>
            </a:r>
            <a:r>
              <a:rPr lang="en-US" sz="1800" dirty="0">
                <a:solidFill>
                  <a:srgbClr val="0451A5"/>
                </a:solidFill>
                <a:latin typeface="IBMPlexMono,  Courier New"/>
              </a:rPr>
              <a:t> </a:t>
            </a:r>
            <a:r>
              <a:rPr lang="en-US" sz="1800" dirty="0" err="1">
                <a:solidFill>
                  <a:srgbClr val="0451A5"/>
                </a:solidFill>
                <a:latin typeface="IBMPlexMono,  Courier New"/>
              </a:rPr>
              <a:t>tượng</a:t>
            </a:r>
            <a:r>
              <a:rPr lang="en-US" sz="1800" dirty="0">
                <a:solidFill>
                  <a:srgbClr val="0451A5"/>
                </a:solidFill>
                <a:latin typeface="IBMPlexMono,  Courier New"/>
              </a:rPr>
              <a:t> </a:t>
            </a:r>
            <a:r>
              <a:rPr lang="en-US" sz="1800" dirty="0" err="1">
                <a:solidFill>
                  <a:srgbClr val="0451A5"/>
                </a:solidFill>
                <a:latin typeface="IBMPlexMono,  Courier New"/>
              </a:rPr>
              <a:t>không</a:t>
            </a:r>
            <a:r>
              <a:rPr lang="en-US" sz="1800" dirty="0">
                <a:solidFill>
                  <a:srgbClr val="0451A5"/>
                </a:solidFill>
                <a:latin typeface="IBMPlexMono,  Courier New"/>
              </a:rPr>
              <a:t> </a:t>
            </a:r>
            <a:r>
              <a:rPr lang="en-US" sz="1800" dirty="0" err="1">
                <a:solidFill>
                  <a:srgbClr val="0451A5"/>
                </a:solidFill>
                <a:latin typeface="IBMPlexMono,  Courier New"/>
              </a:rPr>
              <a:t>tồn</a:t>
            </a:r>
            <a:r>
              <a:rPr lang="en-US" sz="1800" dirty="0">
                <a:solidFill>
                  <a:srgbClr val="0451A5"/>
                </a:solidFill>
                <a:latin typeface="IBMPlexMono,  Courier New"/>
              </a:rPr>
              <a:t> </a:t>
            </a:r>
            <a:r>
              <a:rPr lang="en-US" sz="1800" dirty="0" err="1">
                <a:solidFill>
                  <a:srgbClr val="0451A5"/>
                </a:solidFill>
                <a:latin typeface="IBMPlexMono,  Courier New"/>
              </a:rPr>
              <a:t>tại</a:t>
            </a:r>
            <a:r>
              <a:rPr lang="en-US" sz="1800" dirty="0">
                <a:solidFill>
                  <a:srgbClr val="0451A5"/>
                </a:solidFill>
                <a:latin typeface="IBMPlexMono,  Courier New"/>
              </a:rPr>
              <a:t>"</a:t>
            </a:r>
            <a:r>
              <a:rPr lang="en-US" sz="1800" dirty="0">
                <a:latin typeface="IBMPlexMono,  Courier New"/>
              </a:rPr>
              <a:t>,</a:t>
            </a:r>
          </a:p>
          <a:p>
            <a:r>
              <a:rPr lang="en-US" sz="1800" dirty="0">
                <a:latin typeface="IBMPlexMono,  Courier New"/>
              </a:rPr>
              <a:t>}</a:t>
            </a:r>
          </a:p>
        </p:txBody>
      </p:sp>
    </p:spTree>
    <p:extLst>
      <p:ext uri="{BB962C8B-B14F-4D97-AF65-F5344CB8AC3E}">
        <p14:creationId xmlns:p14="http://schemas.microsoft.com/office/powerpoint/2010/main" val="27171241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Tóm tắt bài học</a:t>
            </a:r>
            <a:endParaRPr/>
          </a:p>
        </p:txBody>
      </p:sp>
      <p:sp>
        <p:nvSpPr>
          <p:cNvPr id="218" name="Google Shape;218;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Bài học đề cập tới:</a:t>
            </a:r>
          </a:p>
          <a:p>
            <a:pPr marL="0" lvl="0" indent="0" algn="l" rtl="0">
              <a:spcBef>
                <a:spcPts val="0"/>
              </a:spcBef>
              <a:spcAft>
                <a:spcPts val="0"/>
              </a:spcAft>
              <a:buNone/>
            </a:pPr>
            <a:endParaRPr dirty="0"/>
          </a:p>
          <a:p>
            <a:pPr lvl="0"/>
            <a:r>
              <a:rPr lang="en-US" dirty="0" err="1"/>
              <a:t>Giới</a:t>
            </a:r>
            <a:r>
              <a:rPr lang="en-US" dirty="0"/>
              <a:t> </a:t>
            </a:r>
            <a:r>
              <a:rPr lang="en-US" dirty="0" err="1"/>
              <a:t>thiệu</a:t>
            </a:r>
            <a:r>
              <a:rPr lang="en-US" dirty="0"/>
              <a:t> </a:t>
            </a:r>
            <a:r>
              <a:rPr lang="en-US" dirty="0" err="1"/>
              <a:t>truy</a:t>
            </a:r>
            <a:r>
              <a:rPr lang="en-US" dirty="0"/>
              <a:t> </a:t>
            </a:r>
            <a:r>
              <a:rPr lang="en-US" dirty="0" err="1"/>
              <a:t>cập</a:t>
            </a:r>
            <a:r>
              <a:rPr lang="en-US" dirty="0"/>
              <a:t> </a:t>
            </a:r>
            <a:r>
              <a:rPr lang="en-US" dirty="0" err="1"/>
              <a:t>dữ</a:t>
            </a:r>
            <a:r>
              <a:rPr lang="en-US" dirty="0"/>
              <a:t> </a:t>
            </a:r>
            <a:r>
              <a:rPr lang="en-US" dirty="0" err="1"/>
              <a:t>liệu</a:t>
            </a:r>
            <a:endParaRPr lang="en-US" dirty="0"/>
          </a:p>
          <a:p>
            <a:pPr lvl="0"/>
            <a:r>
              <a:rPr lang="en-US" dirty="0"/>
              <a:t>Entity</a:t>
            </a:r>
          </a:p>
          <a:p>
            <a:pPr lvl="0"/>
            <a:r>
              <a:rPr lang="vi-VN" dirty="0"/>
              <a:t>Kho lưu trữ (Repositories)</a:t>
            </a:r>
            <a:endParaRPr lang="en-US" dirty="0"/>
          </a:p>
          <a:p>
            <a:pPr lvl="0"/>
            <a:r>
              <a:rPr lang="en-US" dirty="0"/>
              <a:t>T</a:t>
            </a:r>
            <a:r>
              <a:rPr lang="vi-VN" dirty="0"/>
              <a:t>ải dữ liệu</a:t>
            </a:r>
            <a:endParaRPr lang="en-US" dirty="0"/>
          </a:p>
          <a:p>
            <a:pPr lvl="0"/>
            <a:r>
              <a:rPr lang="en-US" dirty="0" err="1"/>
              <a:t>Dữ</a:t>
            </a:r>
            <a:r>
              <a:rPr lang="en-US" dirty="0"/>
              <a:t> </a:t>
            </a:r>
            <a:r>
              <a:rPr lang="en-US" dirty="0" err="1"/>
              <a:t>liệu</a:t>
            </a:r>
            <a:r>
              <a:rPr lang="en-US" dirty="0"/>
              <a:t> Spring </a:t>
            </a:r>
            <a:r>
              <a:rPr lang="en-US" dirty="0" err="1"/>
              <a:t>JPA</a:t>
            </a:r>
            <a:r>
              <a:rPr lang="en-US" dirty="0"/>
              <a:t> </a:t>
            </a:r>
          </a:p>
          <a:p>
            <a:pPr lvl="0"/>
            <a:r>
              <a:rPr lang="en-US" dirty="0" err="1"/>
              <a:t>Xử</a:t>
            </a:r>
            <a:r>
              <a:rPr lang="en-US" dirty="0"/>
              <a:t> </a:t>
            </a:r>
            <a:r>
              <a:rPr lang="en-US" dirty="0" err="1"/>
              <a:t>lý</a:t>
            </a:r>
            <a:r>
              <a:rPr lang="en-US" dirty="0"/>
              <a:t> </a:t>
            </a:r>
            <a:r>
              <a:rPr lang="en-US" dirty="0" err="1"/>
              <a:t>lỗi</a:t>
            </a:r>
            <a:r>
              <a:rPr lang="en-US" dirty="0"/>
              <a:t> </a:t>
            </a:r>
            <a:r>
              <a:rPr lang="en-US" dirty="0" err="1"/>
              <a:t>và</a:t>
            </a:r>
            <a:r>
              <a:rPr lang="en-US" dirty="0"/>
              <a:t> </a:t>
            </a:r>
            <a:r>
              <a:rPr lang="en-US" dirty="0" err="1"/>
              <a:t>ngoại</a:t>
            </a:r>
            <a:r>
              <a:rPr lang="en-US" dirty="0"/>
              <a:t> </a:t>
            </a:r>
            <a:r>
              <a:rPr lang="en-US" dirty="0" err="1"/>
              <a:t>lệ</a:t>
            </a:r>
            <a:endParaRPr 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D12E1-FBF4-CDF1-B80D-910C581441FA}"/>
              </a:ext>
            </a:extLst>
          </p:cNvPr>
          <p:cNvSpPr>
            <a:spLocks noGrp="1"/>
          </p:cNvSpPr>
          <p:nvPr>
            <p:ph type="title"/>
          </p:nvPr>
        </p:nvSpPr>
        <p:spPr/>
        <p:txBody>
          <a:bodyPr>
            <a:normAutofit fontScale="90000"/>
          </a:bodyPr>
          <a:lstStyle/>
          <a:p>
            <a:endParaRPr lang="en-US"/>
          </a:p>
        </p:txBody>
      </p:sp>
      <p:pic>
        <p:nvPicPr>
          <p:cNvPr id="2050" name="Picture 2">
            <a:extLst>
              <a:ext uri="{FF2B5EF4-FFF2-40B4-BE49-F238E27FC236}">
                <a16:creationId xmlns:a16="http://schemas.microsoft.com/office/drawing/2014/main" id="{DEF02AC6-78FC-B7BC-B1CC-891990A6FE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1021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nn-NO" altLang="en-US" sz="2200" dirty="0"/>
              <a:t>CÁC LOẠI TRÌNH ĐIỀU KHIỂN JDBC</a:t>
            </a:r>
            <a:endParaRPr lang="en-US" altLang="en-US" sz="2200" dirty="0"/>
          </a:p>
        </p:txBody>
      </p:sp>
      <p:sp>
        <p:nvSpPr>
          <p:cNvPr id="7" name="Rectangle 6"/>
          <p:cNvSpPr/>
          <p:nvPr/>
        </p:nvSpPr>
        <p:spPr>
          <a:xfrm>
            <a:off x="160866" y="1294140"/>
            <a:ext cx="8729133" cy="584775"/>
          </a:xfrm>
          <a:prstGeom prst="rect">
            <a:avLst/>
          </a:prstGeom>
        </p:spPr>
        <p:txBody>
          <a:bodyPr wrap="square">
            <a:spAutoFit/>
          </a:bodyPr>
          <a:lstStyle/>
          <a:p>
            <a:pPr algn="just"/>
            <a:r>
              <a:rPr lang="vi-VN" sz="1600" b="1" dirty="0">
                <a:solidFill>
                  <a:srgbClr val="343A40"/>
                </a:solidFill>
                <a:latin typeface="Segoe UI" panose="020B0502040204020203" pitchFamily="34" charset="0"/>
                <a:ea typeface="Times New Roman" panose="02020603050405020304" pitchFamily="18" charset="0"/>
              </a:rPr>
              <a:t>Java + Native code driver</a:t>
            </a:r>
            <a:r>
              <a:rPr lang="vi-VN" sz="1600" dirty="0">
                <a:solidFill>
                  <a:srgbClr val="343A40"/>
                </a:solidFill>
                <a:latin typeface="Segoe UI" panose="020B0502040204020203" pitchFamily="34" charset="0"/>
                <a:ea typeface="Times New Roman" panose="02020603050405020304" pitchFamily="18" charset="0"/>
              </a:rPr>
              <a:t>: Trình điều khiển được viết một phần bằng ngôn ngữ lập trình Java và một phần bằng mã gốc</a:t>
            </a:r>
            <a:endParaRPr lang="en-US" sz="1600" dirty="0"/>
          </a:p>
        </p:txBody>
      </p:sp>
      <p:pic>
        <p:nvPicPr>
          <p:cNvPr id="5" name="Picture 4" descr="Native-API driver"/>
          <p:cNvPicPr/>
          <p:nvPr/>
        </p:nvPicPr>
        <p:blipFill rotWithShape="1">
          <a:blip r:embed="rId2">
            <a:extLst>
              <a:ext uri="{28A0092B-C50C-407E-A947-70E740481C1C}">
                <a14:useLocalDpi xmlns:a14="http://schemas.microsoft.com/office/drawing/2010/main" val="0"/>
              </a:ext>
            </a:extLst>
          </a:blip>
          <a:srcRect t="4587" r="3099" b="20940"/>
          <a:stretch/>
        </p:blipFill>
        <p:spPr bwMode="auto">
          <a:xfrm>
            <a:off x="1653645" y="2035492"/>
            <a:ext cx="5915555" cy="310800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29261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nn-NO" altLang="en-US" sz="2200" dirty="0"/>
              <a:t>CÁC LOẠI TRÌNH ĐIỀU KHIỂN JDBC</a:t>
            </a:r>
            <a:endParaRPr lang="en-US" altLang="en-US" sz="2200" dirty="0"/>
          </a:p>
        </p:txBody>
      </p:sp>
      <p:sp>
        <p:nvSpPr>
          <p:cNvPr id="7" name="Rectangle 6"/>
          <p:cNvSpPr/>
          <p:nvPr/>
        </p:nvSpPr>
        <p:spPr>
          <a:xfrm>
            <a:off x="160866" y="1294140"/>
            <a:ext cx="8729133" cy="584775"/>
          </a:xfrm>
          <a:prstGeom prst="rect">
            <a:avLst/>
          </a:prstGeom>
        </p:spPr>
        <p:txBody>
          <a:bodyPr wrap="square">
            <a:spAutoFit/>
          </a:bodyPr>
          <a:lstStyle/>
          <a:p>
            <a:pPr algn="just"/>
            <a:r>
              <a:rPr lang="vi-VN" sz="1600" b="1" dirty="0">
                <a:solidFill>
                  <a:srgbClr val="343A40"/>
                </a:solidFill>
                <a:latin typeface="Segoe UI" panose="020B0502040204020203" pitchFamily="34" charset="0"/>
                <a:ea typeface="Times New Roman" panose="02020603050405020304" pitchFamily="18" charset="0"/>
              </a:rPr>
              <a:t>All Java + Middleware translation driver</a:t>
            </a:r>
            <a:r>
              <a:rPr lang="vi-VN" sz="1600" dirty="0">
                <a:solidFill>
                  <a:srgbClr val="343A40"/>
                </a:solidFill>
                <a:latin typeface="Segoe UI" panose="020B0502040204020203" pitchFamily="34" charset="0"/>
                <a:ea typeface="Times New Roman" panose="02020603050405020304" pitchFamily="18" charset="0"/>
              </a:rPr>
              <a:t>: Trình điều khiển sử dụng máy khách Java thuần túy và giao tiếp với máy chủ phần mềm trung gian bằng giao thức độc lập với cơ sở dữ liệu</a:t>
            </a:r>
            <a:endParaRPr lang="en-US" sz="1600" dirty="0"/>
          </a:p>
        </p:txBody>
      </p:sp>
      <p:pic>
        <p:nvPicPr>
          <p:cNvPr id="6" name="Picture 5" descr="Network Protocol driver"/>
          <p:cNvPicPr/>
          <p:nvPr/>
        </p:nvPicPr>
        <p:blipFill rotWithShape="1">
          <a:blip r:embed="rId2">
            <a:extLst>
              <a:ext uri="{28A0092B-C50C-407E-A947-70E740481C1C}">
                <a14:useLocalDpi xmlns:a14="http://schemas.microsoft.com/office/drawing/2010/main" val="0"/>
              </a:ext>
            </a:extLst>
          </a:blip>
          <a:srcRect t="7058" r="6607" b="22216"/>
          <a:stretch/>
        </p:blipFill>
        <p:spPr bwMode="auto">
          <a:xfrm>
            <a:off x="875135" y="1975591"/>
            <a:ext cx="7202065" cy="293507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52679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nn-NO" altLang="en-US" sz="2200" dirty="0"/>
              <a:t>CÁC LOẠI TRÌNH ĐIỀU KHIỂN JDBC</a:t>
            </a:r>
            <a:endParaRPr lang="en-US" altLang="en-US" sz="2200" dirty="0"/>
          </a:p>
        </p:txBody>
      </p:sp>
      <p:sp>
        <p:nvSpPr>
          <p:cNvPr id="7" name="Rectangle 6"/>
          <p:cNvSpPr/>
          <p:nvPr/>
        </p:nvSpPr>
        <p:spPr>
          <a:xfrm>
            <a:off x="160866" y="1294140"/>
            <a:ext cx="8729133" cy="584775"/>
          </a:xfrm>
          <a:prstGeom prst="rect">
            <a:avLst/>
          </a:prstGeom>
        </p:spPr>
        <p:txBody>
          <a:bodyPr wrap="square">
            <a:spAutoFit/>
          </a:bodyPr>
          <a:lstStyle/>
          <a:p>
            <a:pPr algn="just"/>
            <a:r>
              <a:rPr lang="vi-VN" sz="1600" b="1" dirty="0">
                <a:solidFill>
                  <a:srgbClr val="343A40"/>
                </a:solidFill>
                <a:latin typeface="Segoe UI" panose="020B0502040204020203" pitchFamily="34" charset="0"/>
                <a:ea typeface="Times New Roman" panose="02020603050405020304" pitchFamily="18" charset="0"/>
              </a:rPr>
              <a:t>All Java driver</a:t>
            </a:r>
            <a:r>
              <a:rPr lang="vi-VN" sz="1600" dirty="0">
                <a:solidFill>
                  <a:srgbClr val="343A40"/>
                </a:solidFill>
                <a:latin typeface="Segoe UI" panose="020B0502040204020203" pitchFamily="34" charset="0"/>
                <a:ea typeface="Times New Roman" panose="02020603050405020304" pitchFamily="18" charset="0"/>
              </a:rPr>
              <a:t>: Trình điều khiển thuần Java và triển khai giao thức mạng cho một nguồn dữ liệu cụ thể. Máy khách kết nối trực tiếp với nguồn dữ liệu.</a:t>
            </a:r>
            <a:endParaRPr lang="en-US" sz="1600" dirty="0"/>
          </a:p>
        </p:txBody>
      </p:sp>
      <p:pic>
        <p:nvPicPr>
          <p:cNvPr id="5" name="Picture 4" descr="Thin driver"/>
          <p:cNvPicPr/>
          <p:nvPr/>
        </p:nvPicPr>
        <p:blipFill rotWithShape="1">
          <a:blip r:embed="rId2">
            <a:extLst>
              <a:ext uri="{28A0092B-C50C-407E-A947-70E740481C1C}">
                <a14:useLocalDpi xmlns:a14="http://schemas.microsoft.com/office/drawing/2010/main" val="0"/>
              </a:ext>
            </a:extLst>
          </a:blip>
          <a:srcRect t="5775" r="13116" b="25910"/>
          <a:stretch/>
        </p:blipFill>
        <p:spPr bwMode="auto">
          <a:xfrm>
            <a:off x="1684443" y="1924049"/>
            <a:ext cx="5309023" cy="312208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90138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490250" y="526350"/>
            <a:ext cx="7777450" cy="4090800"/>
          </a:xfrm>
          <a:prstGeom prst="rect">
            <a:avLst/>
          </a:prstGeom>
        </p:spPr>
        <p:txBody>
          <a:bodyPr spcFirstLastPara="1" wrap="square" lIns="91425" tIns="91425" rIns="91425" bIns="91425" anchor="ctr" anchorCtr="0">
            <a:normAutofit/>
          </a:bodyPr>
          <a:lstStyle/>
          <a:p>
            <a:pPr lvl="0">
              <a:lnSpc>
                <a:spcPct val="115000"/>
              </a:lnSpc>
            </a:pPr>
            <a:r>
              <a:rPr lang="vi-VN" dirty="0"/>
              <a:t>Spring Boot kết nối với cơ sở dữ liệu MySQL</a:t>
            </a:r>
          </a:p>
        </p:txBody>
      </p:sp>
    </p:spTree>
    <p:extLst>
      <p:ext uri="{BB962C8B-B14F-4D97-AF65-F5344CB8AC3E}">
        <p14:creationId xmlns:p14="http://schemas.microsoft.com/office/powerpoint/2010/main" val="285556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K</a:t>
            </a:r>
            <a:r>
              <a:rPr lang="vi-VN" altLang="en-US" sz="2200" dirty="0"/>
              <a:t>ẾT NỐI VỚI </a:t>
            </a:r>
            <a:r>
              <a:rPr lang="en-US" altLang="en-US" sz="2200" dirty="0"/>
              <a:t>MYSQL</a:t>
            </a:r>
          </a:p>
        </p:txBody>
      </p:sp>
      <p:sp>
        <p:nvSpPr>
          <p:cNvPr id="7" name="Rectangle 6"/>
          <p:cNvSpPr/>
          <p:nvPr/>
        </p:nvSpPr>
        <p:spPr>
          <a:xfrm>
            <a:off x="160866" y="1294140"/>
            <a:ext cx="8729133" cy="683264"/>
          </a:xfrm>
          <a:prstGeom prst="rect">
            <a:avLst/>
          </a:prstGeom>
        </p:spPr>
        <p:txBody>
          <a:bodyPr wrap="square">
            <a:spAutoFit/>
          </a:bodyPr>
          <a:lstStyle/>
          <a:p>
            <a:pPr algn="just">
              <a:lnSpc>
                <a:spcPct val="120000"/>
              </a:lnSpc>
              <a:spcBef>
                <a:spcPts val="300"/>
              </a:spcBef>
              <a:spcAft>
                <a:spcPts val="300"/>
              </a:spcAft>
            </a:pPr>
            <a:r>
              <a:rPr lang="vi-VN" sz="1600" b="1" dirty="0">
                <a:solidFill>
                  <a:srgbClr val="343A40"/>
                </a:solidFill>
                <a:latin typeface="Segoe UI" panose="020B0502040204020203" pitchFamily="34" charset="0"/>
                <a:ea typeface="Times New Roman" panose="02020603050405020304" pitchFamily="18" charset="0"/>
              </a:rPr>
              <a:t>Bước 1: </a:t>
            </a:r>
            <a:r>
              <a:rPr lang="vi-VN" sz="1600" dirty="0">
                <a:solidFill>
                  <a:srgbClr val="343A40"/>
                </a:solidFill>
                <a:latin typeface="Segoe UI" panose="020B0502040204020203" pitchFamily="34" charset="0"/>
                <a:ea typeface="Times New Roman" panose="02020603050405020304" pitchFamily="18" charset="0"/>
              </a:rPr>
              <a:t>Khai báo một phụ thuộc cho trình điều khiển JDBC của MySQL trong tệp pom.xml Maven của dự án Spring Boot</a:t>
            </a:r>
            <a:endParaRPr lang="en-US" sz="1600" dirty="0"/>
          </a:p>
        </p:txBody>
      </p:sp>
      <p:pic>
        <p:nvPicPr>
          <p:cNvPr id="2" name="Picture 1"/>
          <p:cNvPicPr>
            <a:picLocks noChangeAspect="1"/>
          </p:cNvPicPr>
          <p:nvPr/>
        </p:nvPicPr>
        <p:blipFill>
          <a:blip r:embed="rId2"/>
          <a:stretch>
            <a:fillRect/>
          </a:stretch>
        </p:blipFill>
        <p:spPr>
          <a:xfrm>
            <a:off x="1401723" y="2535471"/>
            <a:ext cx="6530697" cy="1535202"/>
          </a:xfrm>
          <a:prstGeom prst="rect">
            <a:avLst/>
          </a:prstGeom>
          <a:ln>
            <a:solidFill>
              <a:srgbClr val="FF0000"/>
            </a:solidFill>
          </a:ln>
        </p:spPr>
      </p:pic>
    </p:spTree>
    <p:extLst>
      <p:ext uri="{BB962C8B-B14F-4D97-AF65-F5344CB8AC3E}">
        <p14:creationId xmlns:p14="http://schemas.microsoft.com/office/powerpoint/2010/main" val="40351635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K</a:t>
            </a:r>
            <a:r>
              <a:rPr lang="vi-VN" altLang="en-US" sz="2200" dirty="0"/>
              <a:t>ẾT NỐI VỚI </a:t>
            </a:r>
            <a:r>
              <a:rPr lang="en-US" altLang="en-US" sz="2200" dirty="0"/>
              <a:t>MYSQL</a:t>
            </a:r>
          </a:p>
        </p:txBody>
      </p:sp>
      <p:sp>
        <p:nvSpPr>
          <p:cNvPr id="7" name="Rectangle 6"/>
          <p:cNvSpPr/>
          <p:nvPr/>
        </p:nvSpPr>
        <p:spPr>
          <a:xfrm>
            <a:off x="160866" y="1294140"/>
            <a:ext cx="8729133" cy="732829"/>
          </a:xfrm>
          <a:prstGeom prst="rect">
            <a:avLst/>
          </a:prstGeom>
        </p:spPr>
        <p:txBody>
          <a:bodyPr wrap="square">
            <a:spAutoFit/>
          </a:bodyPr>
          <a:lstStyle/>
          <a:p>
            <a:pPr algn="just">
              <a:lnSpc>
                <a:spcPct val="120000"/>
              </a:lnSpc>
              <a:spcBef>
                <a:spcPts val="300"/>
              </a:spcBef>
              <a:spcAft>
                <a:spcPts val="300"/>
              </a:spcAft>
            </a:pPr>
            <a:r>
              <a:rPr lang="vi-VN" sz="1600" b="1" dirty="0">
                <a:solidFill>
                  <a:srgbClr val="343A40"/>
                </a:solidFill>
                <a:latin typeface="Segoe UI" panose="020B0502040204020203" pitchFamily="34" charset="0"/>
                <a:ea typeface="Times New Roman" panose="02020603050405020304" pitchFamily="18" charset="0"/>
              </a:rPr>
              <a:t>Bước </a:t>
            </a:r>
            <a:r>
              <a:rPr lang="en-US" sz="1600" b="1" dirty="0">
                <a:solidFill>
                  <a:srgbClr val="343A40"/>
                </a:solidFill>
                <a:latin typeface="Segoe UI" panose="020B0502040204020203" pitchFamily="34" charset="0"/>
                <a:ea typeface="Times New Roman" panose="02020603050405020304" pitchFamily="18" charset="0"/>
              </a:rPr>
              <a:t>2</a:t>
            </a:r>
            <a:r>
              <a:rPr lang="vi-VN" sz="1600" b="1" dirty="0">
                <a:solidFill>
                  <a:srgbClr val="343A40"/>
                </a:solidFill>
                <a:latin typeface="Segoe UI" panose="020B0502040204020203" pitchFamily="34" charset="0"/>
                <a:ea typeface="Times New Roman" panose="02020603050405020304" pitchFamily="18" charset="0"/>
              </a:rPr>
              <a:t>: </a:t>
            </a:r>
            <a:r>
              <a:rPr lang="vi-VN" sz="1600" dirty="0">
                <a:solidFill>
                  <a:srgbClr val="343A40"/>
                </a:solidFill>
                <a:latin typeface="Segoe UI" panose="020B0502040204020203" pitchFamily="34" charset="0"/>
                <a:ea typeface="Times New Roman" panose="02020603050405020304" pitchFamily="18" charset="0"/>
              </a:rPr>
              <a:t>Xác định các thuộc tính của dữ liệu nguồn</a:t>
            </a:r>
          </a:p>
          <a:p>
            <a:pPr algn="just">
              <a:lnSpc>
                <a:spcPct val="120000"/>
              </a:lnSpc>
              <a:spcBef>
                <a:spcPts val="300"/>
              </a:spcBef>
              <a:spcAft>
                <a:spcPts val="300"/>
              </a:spcAft>
            </a:pPr>
            <a:r>
              <a:rPr lang="vi-VN" sz="1600" dirty="0">
                <a:solidFill>
                  <a:srgbClr val="343A40"/>
                </a:solidFill>
                <a:latin typeface="Segoe UI" panose="020B0502040204020203" pitchFamily="34" charset="0"/>
                <a:ea typeface="Times New Roman" panose="02020603050405020304" pitchFamily="18" charset="0"/>
              </a:rPr>
              <a:t>Xác định các thuộc tính trong tệp cấu hình ứng dụng Spring Boot</a:t>
            </a:r>
            <a:r>
              <a:rPr lang="en-US" sz="1600" dirty="0">
                <a:solidFill>
                  <a:srgbClr val="343A40"/>
                </a:solidFill>
                <a:latin typeface="Segoe UI" panose="020B0502040204020203" pitchFamily="34" charset="0"/>
                <a:ea typeface="Times New Roman" panose="02020603050405020304" pitchFamily="18" charset="0"/>
              </a:rPr>
              <a:t>:</a:t>
            </a:r>
            <a:r>
              <a:rPr lang="vi-VN" sz="1600" dirty="0">
                <a:solidFill>
                  <a:srgbClr val="343A40"/>
                </a:solidFill>
                <a:latin typeface="Segoe UI" panose="020B0502040204020203" pitchFamily="34" charset="0"/>
                <a:ea typeface="Times New Roman" panose="02020603050405020304" pitchFamily="18" charset="0"/>
              </a:rPr>
              <a:t> </a:t>
            </a:r>
            <a:r>
              <a:rPr lang="vi-VN" sz="1600" dirty="0">
                <a:solidFill>
                  <a:srgbClr val="FF0000"/>
                </a:solidFill>
                <a:latin typeface="Segoe UI" panose="020B0502040204020203" pitchFamily="34" charset="0"/>
                <a:ea typeface="Times New Roman" panose="02020603050405020304" pitchFamily="18" charset="0"/>
              </a:rPr>
              <a:t>application.properties</a:t>
            </a:r>
          </a:p>
        </p:txBody>
      </p:sp>
      <p:pic>
        <p:nvPicPr>
          <p:cNvPr id="3" name="Picture 2"/>
          <p:cNvPicPr>
            <a:picLocks noChangeAspect="1"/>
          </p:cNvPicPr>
          <p:nvPr/>
        </p:nvPicPr>
        <p:blipFill>
          <a:blip r:embed="rId2"/>
          <a:stretch>
            <a:fillRect/>
          </a:stretch>
        </p:blipFill>
        <p:spPr>
          <a:xfrm>
            <a:off x="772895" y="2656456"/>
            <a:ext cx="7659169" cy="943107"/>
          </a:xfrm>
          <a:prstGeom prst="rect">
            <a:avLst/>
          </a:prstGeom>
          <a:ln>
            <a:solidFill>
              <a:srgbClr val="FF0000"/>
            </a:solidFill>
          </a:ln>
        </p:spPr>
      </p:pic>
    </p:spTree>
    <p:extLst>
      <p:ext uri="{BB962C8B-B14F-4D97-AF65-F5344CB8AC3E}">
        <p14:creationId xmlns:p14="http://schemas.microsoft.com/office/powerpoint/2010/main" val="619767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K</a:t>
            </a:r>
            <a:r>
              <a:rPr lang="vi-VN" altLang="en-US" sz="2200" dirty="0"/>
              <a:t>ẾT NỐI VỚI </a:t>
            </a:r>
            <a:r>
              <a:rPr lang="en-US" altLang="en-US" sz="2200" dirty="0"/>
              <a:t>MYSQL</a:t>
            </a:r>
          </a:p>
        </p:txBody>
      </p:sp>
      <p:sp>
        <p:nvSpPr>
          <p:cNvPr id="7" name="Rectangle 6"/>
          <p:cNvSpPr/>
          <p:nvPr/>
        </p:nvSpPr>
        <p:spPr>
          <a:xfrm>
            <a:off x="160866" y="1294140"/>
            <a:ext cx="8729133" cy="387798"/>
          </a:xfrm>
          <a:prstGeom prst="rect">
            <a:avLst/>
          </a:prstGeom>
        </p:spPr>
        <p:txBody>
          <a:bodyPr wrap="square">
            <a:spAutoFit/>
          </a:bodyPr>
          <a:lstStyle/>
          <a:p>
            <a:pPr algn="just">
              <a:lnSpc>
                <a:spcPct val="120000"/>
              </a:lnSpc>
              <a:spcBef>
                <a:spcPts val="300"/>
              </a:spcBef>
              <a:spcAft>
                <a:spcPts val="300"/>
              </a:spcAft>
            </a:pPr>
            <a:r>
              <a:rPr lang="vi-VN" sz="1600" b="1" dirty="0">
                <a:solidFill>
                  <a:srgbClr val="343A40"/>
                </a:solidFill>
                <a:latin typeface="Segoe UI" panose="020B0502040204020203" pitchFamily="34" charset="0"/>
                <a:ea typeface="Times New Roman" panose="02020603050405020304" pitchFamily="18" charset="0"/>
              </a:rPr>
              <a:t>Bước </a:t>
            </a:r>
            <a:r>
              <a:rPr lang="en-US" sz="1600" b="1" dirty="0">
                <a:solidFill>
                  <a:srgbClr val="343A40"/>
                </a:solidFill>
                <a:latin typeface="Segoe UI" panose="020B0502040204020203" pitchFamily="34" charset="0"/>
                <a:ea typeface="Times New Roman" panose="02020603050405020304" pitchFamily="18" charset="0"/>
              </a:rPr>
              <a:t>3</a:t>
            </a:r>
            <a:r>
              <a:rPr lang="vi-VN" sz="1600" b="1" dirty="0">
                <a:solidFill>
                  <a:srgbClr val="343A40"/>
                </a:solidFill>
                <a:latin typeface="Segoe UI" panose="020B0502040204020203" pitchFamily="34" charset="0"/>
                <a:ea typeface="Times New Roman" panose="02020603050405020304" pitchFamily="18" charset="0"/>
              </a:rPr>
              <a:t>: </a:t>
            </a:r>
            <a:r>
              <a:rPr lang="vi-VN" sz="1600" dirty="0">
                <a:solidFill>
                  <a:srgbClr val="343A40"/>
                </a:solidFill>
                <a:latin typeface="Segoe UI" panose="020B0502040204020203" pitchFamily="34" charset="0"/>
                <a:ea typeface="Times New Roman" panose="02020603050405020304" pitchFamily="18" charset="0"/>
              </a:rPr>
              <a:t>Kết nối với MySQL bằng Spring JDBC</a:t>
            </a:r>
            <a:endParaRPr lang="en-US" sz="1600" dirty="0"/>
          </a:p>
        </p:txBody>
      </p:sp>
      <p:pic>
        <p:nvPicPr>
          <p:cNvPr id="2" name="Picture 1"/>
          <p:cNvPicPr>
            <a:picLocks noChangeAspect="1"/>
          </p:cNvPicPr>
          <p:nvPr/>
        </p:nvPicPr>
        <p:blipFill>
          <a:blip r:embed="rId2"/>
          <a:stretch>
            <a:fillRect/>
          </a:stretch>
        </p:blipFill>
        <p:spPr>
          <a:xfrm>
            <a:off x="464404" y="1866900"/>
            <a:ext cx="7879775" cy="1376435"/>
          </a:xfrm>
          <a:prstGeom prst="rect">
            <a:avLst/>
          </a:prstGeom>
          <a:ln>
            <a:solidFill>
              <a:srgbClr val="FF0000"/>
            </a:solidFill>
          </a:ln>
        </p:spPr>
      </p:pic>
    </p:spTree>
    <p:extLst>
      <p:ext uri="{BB962C8B-B14F-4D97-AF65-F5344CB8AC3E}">
        <p14:creationId xmlns:p14="http://schemas.microsoft.com/office/powerpoint/2010/main" val="4213893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K</a:t>
            </a:r>
            <a:r>
              <a:rPr lang="vi-VN" altLang="en-US" sz="2200" dirty="0"/>
              <a:t>ẾT NỐI VỚI </a:t>
            </a:r>
            <a:r>
              <a:rPr lang="en-US" altLang="en-US" sz="2200" dirty="0"/>
              <a:t>MYSQL</a:t>
            </a:r>
          </a:p>
        </p:txBody>
      </p:sp>
      <p:sp>
        <p:nvSpPr>
          <p:cNvPr id="7" name="Rectangle 6"/>
          <p:cNvSpPr/>
          <p:nvPr/>
        </p:nvSpPr>
        <p:spPr>
          <a:xfrm>
            <a:off x="160866" y="1294140"/>
            <a:ext cx="8729133" cy="360548"/>
          </a:xfrm>
          <a:prstGeom prst="rect">
            <a:avLst/>
          </a:prstGeom>
        </p:spPr>
        <p:txBody>
          <a:bodyPr wrap="square">
            <a:spAutoFit/>
          </a:bodyPr>
          <a:lstStyle/>
          <a:p>
            <a:pPr algn="just">
              <a:lnSpc>
                <a:spcPct val="120000"/>
              </a:lnSpc>
              <a:spcBef>
                <a:spcPts val="300"/>
              </a:spcBef>
              <a:spcAft>
                <a:spcPts val="300"/>
              </a:spcAft>
            </a:pPr>
            <a:r>
              <a:rPr lang="vi-VN" sz="1600" b="1" dirty="0">
                <a:solidFill>
                  <a:srgbClr val="343A40"/>
                </a:solidFill>
                <a:latin typeface="Segoe UI" panose="020B0502040204020203" pitchFamily="34" charset="0"/>
                <a:ea typeface="Times New Roman" panose="02020603050405020304" pitchFamily="18" charset="0"/>
              </a:rPr>
              <a:t>Bước </a:t>
            </a:r>
            <a:r>
              <a:rPr lang="en-US" sz="1600" b="1" dirty="0">
                <a:solidFill>
                  <a:srgbClr val="343A40"/>
                </a:solidFill>
                <a:latin typeface="Segoe UI" panose="020B0502040204020203" pitchFamily="34" charset="0"/>
                <a:ea typeface="Times New Roman" panose="02020603050405020304" pitchFamily="18" charset="0"/>
              </a:rPr>
              <a:t>4</a:t>
            </a:r>
            <a:r>
              <a:rPr lang="vi-VN" sz="1600" b="1" dirty="0">
                <a:solidFill>
                  <a:srgbClr val="343A40"/>
                </a:solidFill>
                <a:latin typeface="Segoe UI" panose="020B0502040204020203" pitchFamily="34" charset="0"/>
                <a:ea typeface="Times New Roman" panose="02020603050405020304" pitchFamily="18" charset="0"/>
              </a:rPr>
              <a:t>: </a:t>
            </a:r>
            <a:r>
              <a:rPr lang="vi-VN" sz="1600" dirty="0">
                <a:solidFill>
                  <a:srgbClr val="343A40"/>
                </a:solidFill>
                <a:latin typeface="Segoe UI" panose="020B0502040204020203" pitchFamily="34" charset="0"/>
                <a:ea typeface="Times New Roman" panose="02020603050405020304" pitchFamily="18" charset="0"/>
              </a:rPr>
              <a:t>Kết nối với MySQL với Spring Data JPA</a:t>
            </a:r>
            <a:endParaRPr lang="en-US" sz="1600" dirty="0"/>
          </a:p>
        </p:txBody>
      </p:sp>
      <p:pic>
        <p:nvPicPr>
          <p:cNvPr id="2" name="Picture 1"/>
          <p:cNvPicPr>
            <a:picLocks noChangeAspect="1"/>
          </p:cNvPicPr>
          <p:nvPr/>
        </p:nvPicPr>
        <p:blipFill>
          <a:blip r:embed="rId2"/>
          <a:stretch>
            <a:fillRect/>
          </a:stretch>
        </p:blipFill>
        <p:spPr>
          <a:xfrm>
            <a:off x="984455" y="2210678"/>
            <a:ext cx="6154009" cy="1057423"/>
          </a:xfrm>
          <a:prstGeom prst="rect">
            <a:avLst/>
          </a:prstGeom>
          <a:ln>
            <a:solidFill>
              <a:srgbClr val="FF0000"/>
            </a:solidFill>
          </a:ln>
        </p:spPr>
      </p:pic>
      <p:sp>
        <p:nvSpPr>
          <p:cNvPr id="5" name="Rectangle 4"/>
          <p:cNvSpPr/>
          <p:nvPr/>
        </p:nvSpPr>
        <p:spPr>
          <a:xfrm>
            <a:off x="148607" y="1732148"/>
            <a:ext cx="5222905" cy="342466"/>
          </a:xfrm>
          <a:prstGeom prst="rect">
            <a:avLst/>
          </a:prstGeom>
        </p:spPr>
        <p:txBody>
          <a:bodyPr wrap="none">
            <a:spAutoFit/>
          </a:bodyPr>
          <a:lstStyle/>
          <a:p>
            <a:pPr>
              <a:lnSpc>
                <a:spcPct val="107000"/>
              </a:lnSpc>
            </a:pPr>
            <a:r>
              <a:rPr lang="en-US" sz="1600" b="1" dirty="0" err="1">
                <a:solidFill>
                  <a:srgbClr val="333333"/>
                </a:solidFill>
                <a:latin typeface="Helvetica" panose="020B0604020202020204" pitchFamily="34" charset="0"/>
                <a:ea typeface="Times New Roman" panose="02020603050405020304" pitchFamily="18" charset="0"/>
                <a:cs typeface="Times New Roman" panose="02020603050405020304" pitchFamily="18" charset="0"/>
              </a:rPr>
              <a:t>Cách</a:t>
            </a:r>
            <a:r>
              <a:rPr lang="en-US" sz="16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rPr>
              <a:t> 1: </a:t>
            </a:r>
            <a:r>
              <a:rPr lang="en-US" sz="1600" dirty="0">
                <a:solidFill>
                  <a:srgbClr val="343A40"/>
                </a:solidFill>
                <a:latin typeface="Segoe UI" panose="020B0502040204020203" pitchFamily="34" charset="0"/>
                <a:ea typeface="Times New Roman" panose="02020603050405020304" pitchFamily="18" charset="0"/>
              </a:rPr>
              <a:t>Khai </a:t>
            </a:r>
            <a:r>
              <a:rPr lang="en-US" sz="1600" dirty="0" err="1">
                <a:solidFill>
                  <a:srgbClr val="343A40"/>
                </a:solidFill>
                <a:latin typeface="Segoe UI" panose="020B0502040204020203" pitchFamily="34" charset="0"/>
                <a:ea typeface="Times New Roman" panose="02020603050405020304" pitchFamily="18" charset="0"/>
              </a:rPr>
              <a:t>báo</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phần</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phụ</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thuộc</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cho</a:t>
            </a:r>
            <a:r>
              <a:rPr lang="en-US" sz="1600" dirty="0">
                <a:solidFill>
                  <a:srgbClr val="343A40"/>
                </a:solidFill>
                <a:latin typeface="Segoe UI" panose="020B0502040204020203" pitchFamily="34" charset="0"/>
                <a:ea typeface="Times New Roman" panose="02020603050405020304" pitchFamily="18" charset="0"/>
              </a:rPr>
              <a:t> Spring Data </a:t>
            </a:r>
            <a:r>
              <a:rPr lang="en-US" sz="1600" dirty="0" err="1">
                <a:solidFill>
                  <a:srgbClr val="343A40"/>
                </a:solidFill>
                <a:latin typeface="Segoe UI" panose="020B0502040204020203" pitchFamily="34" charset="0"/>
                <a:ea typeface="Times New Roman" panose="02020603050405020304" pitchFamily="18" charset="0"/>
              </a:rPr>
              <a:t>JPA</a:t>
            </a:r>
            <a:endParaRPr lang="en-US" sz="1600" dirty="0">
              <a:solidFill>
                <a:srgbClr val="343A40"/>
              </a:solidFill>
              <a:latin typeface="Segoe UI" panose="020B0502040204020203" pitchFamily="34" charset="0"/>
              <a:ea typeface="Times New Roman" panose="02020603050405020304" pitchFamily="18" charset="0"/>
            </a:endParaRPr>
          </a:p>
        </p:txBody>
      </p:sp>
      <p:sp>
        <p:nvSpPr>
          <p:cNvPr id="8" name="Rectangle 7"/>
          <p:cNvSpPr/>
          <p:nvPr/>
        </p:nvSpPr>
        <p:spPr>
          <a:xfrm>
            <a:off x="224807" y="3431408"/>
            <a:ext cx="5599610" cy="355803"/>
          </a:xfrm>
          <a:prstGeom prst="rect">
            <a:avLst/>
          </a:prstGeom>
        </p:spPr>
        <p:txBody>
          <a:bodyPr wrap="none">
            <a:spAutoFit/>
          </a:bodyPr>
          <a:lstStyle/>
          <a:p>
            <a:pPr>
              <a:lnSpc>
                <a:spcPct val="107000"/>
              </a:lnSpc>
            </a:pPr>
            <a:r>
              <a:rPr lang="en-US" sz="1600" b="1" dirty="0" err="1">
                <a:solidFill>
                  <a:srgbClr val="333333"/>
                </a:solidFill>
                <a:latin typeface="Helvetica" panose="020B0604020202020204" pitchFamily="34" charset="0"/>
                <a:ea typeface="Times New Roman" panose="02020603050405020304" pitchFamily="18" charset="0"/>
                <a:cs typeface="Times New Roman" panose="02020603050405020304" pitchFamily="18" charset="0"/>
              </a:rPr>
              <a:t>Cách</a:t>
            </a:r>
            <a:r>
              <a:rPr lang="en-US" sz="16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rPr>
              <a:t> 2: </a:t>
            </a:r>
            <a:r>
              <a:rPr lang="en-US" sz="1600" dirty="0" err="1">
                <a:solidFill>
                  <a:srgbClr val="343A40"/>
                </a:solidFill>
                <a:latin typeface="Segoe UI" panose="020B0502040204020203" pitchFamily="34" charset="0"/>
                <a:ea typeface="Times New Roman" panose="02020603050405020304" pitchFamily="18" charset="0"/>
              </a:rPr>
              <a:t>Bổ</a:t>
            </a:r>
            <a:r>
              <a:rPr lang="en-US" sz="1600" dirty="0">
                <a:solidFill>
                  <a:srgbClr val="343A40"/>
                </a:solidFill>
                <a:latin typeface="Segoe UI" panose="020B0502040204020203" pitchFamily="34" charset="0"/>
                <a:ea typeface="Times New Roman" panose="02020603050405020304" pitchFamily="18" charset="0"/>
              </a:rPr>
              <a:t> sung </a:t>
            </a:r>
            <a:r>
              <a:rPr lang="en-US" sz="1600" dirty="0" err="1">
                <a:solidFill>
                  <a:srgbClr val="343A40"/>
                </a:solidFill>
                <a:latin typeface="Segoe UI" panose="020B0502040204020203" pitchFamily="34" charset="0"/>
                <a:ea typeface="Times New Roman" panose="02020603050405020304" pitchFamily="18" charset="0"/>
              </a:rPr>
              <a:t>thuộc</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tính</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trong</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tệp</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FF0000"/>
                </a:solidFill>
                <a:latin typeface="Helvetica" panose="020B0604020202020204" pitchFamily="34" charset="0"/>
                <a:ea typeface="Times New Roman" panose="02020603050405020304" pitchFamily="18" charset="0"/>
                <a:cs typeface="Times New Roman" panose="02020603050405020304" pitchFamily="18" charset="0"/>
              </a:rPr>
              <a:t>application.properties</a:t>
            </a:r>
            <a:endParaRPr lang="en-US" sz="1600" dirty="0">
              <a:solidFill>
                <a:srgbClr val="FF0000"/>
              </a:solidFill>
              <a:latin typeface="Helvetica" panose="020B0604020202020204" pitchFamily="34" charset="0"/>
              <a:ea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264017" y="3838298"/>
            <a:ext cx="8354203" cy="1185297"/>
          </a:xfrm>
          <a:prstGeom prst="rect">
            <a:avLst/>
          </a:prstGeom>
          <a:ln>
            <a:solidFill>
              <a:srgbClr val="FF0000"/>
            </a:solidFill>
          </a:ln>
        </p:spPr>
      </p:pic>
    </p:spTree>
    <p:extLst>
      <p:ext uri="{BB962C8B-B14F-4D97-AF65-F5344CB8AC3E}">
        <p14:creationId xmlns:p14="http://schemas.microsoft.com/office/powerpoint/2010/main" val="1514833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490250" y="526350"/>
            <a:ext cx="7777450" cy="4090800"/>
          </a:xfrm>
          <a:prstGeom prst="rect">
            <a:avLst/>
          </a:prstGeom>
        </p:spPr>
        <p:txBody>
          <a:bodyPr spcFirstLastPara="1" wrap="square" lIns="91425" tIns="91425" rIns="91425" bIns="91425" anchor="ctr" anchorCtr="0">
            <a:normAutofit/>
          </a:bodyPr>
          <a:lstStyle/>
          <a:p>
            <a:pPr lvl="0">
              <a:lnSpc>
                <a:spcPct val="115000"/>
              </a:lnSpc>
            </a:pPr>
            <a:r>
              <a:rPr lang="en-US" dirty="0"/>
              <a:t>Entity</a:t>
            </a:r>
            <a:endParaRPr lang="vi-VN" dirty="0"/>
          </a:p>
        </p:txBody>
      </p:sp>
    </p:spTree>
    <p:extLst>
      <p:ext uri="{BB962C8B-B14F-4D97-AF65-F5344CB8AC3E}">
        <p14:creationId xmlns:p14="http://schemas.microsoft.com/office/powerpoint/2010/main" val="2175819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219458" y="1509411"/>
            <a:ext cx="8657841" cy="2498709"/>
          </a:xfrm>
          <a:prstGeom prst="rect">
            <a:avLst/>
          </a:prstGeom>
        </p:spPr>
        <p:txBody>
          <a:bodyPr spcFirstLastPara="1" wrap="square" lIns="91425" tIns="91425" rIns="91425" bIns="91425" anchor="t" anchorCtr="0">
            <a:noAutofit/>
          </a:bodyPr>
          <a:lstStyle/>
          <a:p>
            <a:pPr>
              <a:spcBef>
                <a:spcPts val="600"/>
              </a:spcBef>
              <a:spcAft>
                <a:spcPts val="600"/>
              </a:spcAft>
            </a:pPr>
            <a:r>
              <a:rPr lang="en-US" dirty="0">
                <a:solidFill>
                  <a:schemeClr val="bg2">
                    <a:lumMod val="50000"/>
                  </a:schemeClr>
                </a:solidFill>
              </a:rPr>
              <a:t>Hiểu </a:t>
            </a:r>
            <a:r>
              <a:rPr lang="en-US" dirty="0" err="1">
                <a:solidFill>
                  <a:schemeClr val="bg2">
                    <a:lumMod val="50000"/>
                  </a:schemeClr>
                </a:solidFill>
              </a:rPr>
              <a:t>về</a:t>
            </a:r>
            <a:r>
              <a:rPr lang="en-US" dirty="0">
                <a:solidFill>
                  <a:schemeClr val="bg2">
                    <a:lumMod val="50000"/>
                  </a:schemeClr>
                </a:solidFill>
              </a:rPr>
              <a:t> </a:t>
            </a:r>
            <a:r>
              <a:rPr lang="en-US" dirty="0" err="1">
                <a:solidFill>
                  <a:schemeClr val="bg2">
                    <a:lumMod val="50000"/>
                  </a:schemeClr>
                </a:solidFill>
              </a:rPr>
              <a:t>cách</a:t>
            </a:r>
            <a:r>
              <a:rPr lang="en-US" dirty="0">
                <a:solidFill>
                  <a:schemeClr val="bg2">
                    <a:lumMod val="50000"/>
                  </a:schemeClr>
                </a:solidFill>
              </a:rPr>
              <a:t> </a:t>
            </a:r>
            <a:r>
              <a:rPr lang="en-US" dirty="0" err="1">
                <a:solidFill>
                  <a:schemeClr val="bg2">
                    <a:lumMod val="50000"/>
                  </a:schemeClr>
                </a:solidFill>
              </a:rPr>
              <a:t>truy</a:t>
            </a:r>
            <a:r>
              <a:rPr lang="en-US" dirty="0">
                <a:solidFill>
                  <a:schemeClr val="bg2">
                    <a:lumMod val="50000"/>
                  </a:schemeClr>
                </a:solidFill>
              </a:rPr>
              <a:t> </a:t>
            </a:r>
            <a:r>
              <a:rPr lang="en-US" dirty="0" err="1">
                <a:solidFill>
                  <a:schemeClr val="bg2">
                    <a:lumMod val="50000"/>
                  </a:schemeClr>
                </a:solidFill>
              </a:rPr>
              <a:t>cập</a:t>
            </a:r>
            <a:r>
              <a:rPr lang="en-US" dirty="0">
                <a:solidFill>
                  <a:schemeClr val="bg2">
                    <a:lumMod val="50000"/>
                  </a:schemeClr>
                </a:solidFill>
              </a:rPr>
              <a:t> </a:t>
            </a:r>
            <a:r>
              <a:rPr lang="en-US" dirty="0" err="1">
                <a:solidFill>
                  <a:schemeClr val="bg2">
                    <a:lumMod val="50000"/>
                  </a:schemeClr>
                </a:solidFill>
              </a:rPr>
              <a:t>dữ</a:t>
            </a:r>
            <a:r>
              <a:rPr lang="en-US" dirty="0">
                <a:solidFill>
                  <a:schemeClr val="bg2">
                    <a:lumMod val="50000"/>
                  </a:schemeClr>
                </a:solidFill>
              </a:rPr>
              <a:t> </a:t>
            </a:r>
            <a:r>
              <a:rPr lang="en-US" dirty="0" err="1">
                <a:solidFill>
                  <a:schemeClr val="bg2">
                    <a:lumMod val="50000"/>
                  </a:schemeClr>
                </a:solidFill>
              </a:rPr>
              <a:t>liệu</a:t>
            </a:r>
            <a:r>
              <a:rPr lang="en-US" dirty="0">
                <a:solidFill>
                  <a:schemeClr val="bg2">
                    <a:lumMod val="50000"/>
                  </a:schemeClr>
                </a:solidFill>
              </a:rPr>
              <a:t> </a:t>
            </a:r>
            <a:r>
              <a:rPr lang="en-US" dirty="0" err="1">
                <a:solidFill>
                  <a:schemeClr val="bg2">
                    <a:lumMod val="50000"/>
                  </a:schemeClr>
                </a:solidFill>
              </a:rPr>
              <a:t>với</a:t>
            </a:r>
            <a:r>
              <a:rPr lang="en-US" dirty="0">
                <a:solidFill>
                  <a:schemeClr val="bg2">
                    <a:lumMod val="50000"/>
                  </a:schemeClr>
                </a:solidFill>
              </a:rPr>
              <a:t> String Boot</a:t>
            </a:r>
          </a:p>
          <a:p>
            <a:pPr>
              <a:spcBef>
                <a:spcPts val="600"/>
              </a:spcBef>
              <a:spcAft>
                <a:spcPts val="600"/>
              </a:spcAft>
            </a:pPr>
            <a:r>
              <a:rPr lang="en-US" dirty="0" err="1">
                <a:solidFill>
                  <a:schemeClr val="bg2">
                    <a:lumMod val="50000"/>
                  </a:schemeClr>
                </a:solidFill>
              </a:rPr>
              <a:t>Biết</a:t>
            </a:r>
            <a:r>
              <a:rPr lang="en-US" dirty="0">
                <a:solidFill>
                  <a:schemeClr val="bg2">
                    <a:lumMod val="50000"/>
                  </a:schemeClr>
                </a:solidFill>
              </a:rPr>
              <a:t> </a:t>
            </a:r>
            <a:r>
              <a:rPr lang="en-US" dirty="0" err="1">
                <a:solidFill>
                  <a:schemeClr val="bg2">
                    <a:lumMod val="50000"/>
                  </a:schemeClr>
                </a:solidFill>
              </a:rPr>
              <a:t>cách</a:t>
            </a:r>
            <a:r>
              <a:rPr lang="en-US" dirty="0">
                <a:solidFill>
                  <a:schemeClr val="bg2">
                    <a:lumMod val="50000"/>
                  </a:schemeClr>
                </a:solidFill>
              </a:rPr>
              <a:t> </a:t>
            </a:r>
            <a:r>
              <a:rPr lang="en-US" dirty="0" err="1">
                <a:solidFill>
                  <a:schemeClr val="bg2">
                    <a:lumMod val="50000"/>
                  </a:schemeClr>
                </a:solidFill>
              </a:rPr>
              <a:t>tạo</a:t>
            </a:r>
            <a:r>
              <a:rPr lang="en-US" dirty="0">
                <a:solidFill>
                  <a:schemeClr val="bg2">
                    <a:lumMod val="50000"/>
                  </a:schemeClr>
                </a:solidFill>
              </a:rPr>
              <a:t> </a:t>
            </a:r>
            <a:r>
              <a:rPr lang="vi-VN" dirty="0">
                <a:solidFill>
                  <a:schemeClr val="bg2">
                    <a:lumMod val="50000"/>
                  </a:schemeClr>
                </a:solidFill>
              </a:rPr>
              <a:t>Entity</a:t>
            </a:r>
          </a:p>
          <a:p>
            <a:pPr>
              <a:spcBef>
                <a:spcPts val="600"/>
              </a:spcBef>
              <a:spcAft>
                <a:spcPts val="600"/>
              </a:spcAft>
            </a:pPr>
            <a:r>
              <a:rPr lang="en-US" dirty="0" err="1">
                <a:solidFill>
                  <a:schemeClr val="bg2">
                    <a:lumMod val="50000"/>
                  </a:schemeClr>
                </a:solidFill>
              </a:rPr>
              <a:t>Biết</a:t>
            </a:r>
            <a:r>
              <a:rPr lang="en-US" dirty="0">
                <a:solidFill>
                  <a:schemeClr val="bg2">
                    <a:lumMod val="50000"/>
                  </a:schemeClr>
                </a:solidFill>
              </a:rPr>
              <a:t> </a:t>
            </a:r>
            <a:r>
              <a:rPr lang="en-US" dirty="0" err="1">
                <a:solidFill>
                  <a:schemeClr val="bg2">
                    <a:lumMod val="50000"/>
                  </a:schemeClr>
                </a:solidFill>
              </a:rPr>
              <a:t>cách</a:t>
            </a:r>
            <a:r>
              <a:rPr lang="en-US" dirty="0">
                <a:solidFill>
                  <a:schemeClr val="bg2">
                    <a:lumMod val="50000"/>
                  </a:schemeClr>
                </a:solidFill>
              </a:rPr>
              <a:t> </a:t>
            </a:r>
            <a:r>
              <a:rPr lang="en-US" dirty="0" err="1">
                <a:solidFill>
                  <a:schemeClr val="bg2">
                    <a:lumMod val="50000"/>
                  </a:schemeClr>
                </a:solidFill>
              </a:rPr>
              <a:t>sử</a:t>
            </a:r>
            <a:r>
              <a:rPr lang="en-US" dirty="0">
                <a:solidFill>
                  <a:schemeClr val="bg2">
                    <a:lumMod val="50000"/>
                  </a:schemeClr>
                </a:solidFill>
              </a:rPr>
              <a:t> </a:t>
            </a:r>
            <a:r>
              <a:rPr lang="en-US" dirty="0" err="1">
                <a:solidFill>
                  <a:schemeClr val="bg2">
                    <a:lumMod val="50000"/>
                  </a:schemeClr>
                </a:solidFill>
              </a:rPr>
              <a:t>dụng</a:t>
            </a:r>
            <a:r>
              <a:rPr lang="en-US" dirty="0">
                <a:solidFill>
                  <a:schemeClr val="bg2">
                    <a:lumMod val="50000"/>
                  </a:schemeClr>
                </a:solidFill>
              </a:rPr>
              <a:t> k</a:t>
            </a:r>
            <a:r>
              <a:rPr lang="vi-VN" dirty="0">
                <a:solidFill>
                  <a:schemeClr val="bg2">
                    <a:lumMod val="50000"/>
                  </a:schemeClr>
                </a:solidFill>
              </a:rPr>
              <a:t>ho lưu trữ (Repositories)</a:t>
            </a:r>
          </a:p>
          <a:p>
            <a:pPr>
              <a:spcBef>
                <a:spcPts val="600"/>
              </a:spcBef>
              <a:spcAft>
                <a:spcPts val="600"/>
              </a:spcAft>
            </a:pPr>
            <a:r>
              <a:rPr lang="en-US" dirty="0" err="1">
                <a:solidFill>
                  <a:schemeClr val="bg2">
                    <a:lumMod val="50000"/>
                  </a:schemeClr>
                </a:solidFill>
              </a:rPr>
              <a:t>Biết</a:t>
            </a:r>
            <a:r>
              <a:rPr lang="en-US" dirty="0">
                <a:solidFill>
                  <a:schemeClr val="bg2">
                    <a:lumMod val="50000"/>
                  </a:schemeClr>
                </a:solidFill>
              </a:rPr>
              <a:t> </a:t>
            </a:r>
            <a:r>
              <a:rPr lang="en-US" dirty="0" err="1">
                <a:solidFill>
                  <a:schemeClr val="bg2">
                    <a:lumMod val="50000"/>
                  </a:schemeClr>
                </a:solidFill>
              </a:rPr>
              <a:t>cách</a:t>
            </a:r>
            <a:r>
              <a:rPr lang="en-US" dirty="0">
                <a:solidFill>
                  <a:schemeClr val="bg2">
                    <a:lumMod val="50000"/>
                  </a:schemeClr>
                </a:solidFill>
              </a:rPr>
              <a:t> </a:t>
            </a:r>
            <a:r>
              <a:rPr lang="en-US" dirty="0" err="1">
                <a:solidFill>
                  <a:schemeClr val="bg2">
                    <a:lumMod val="50000"/>
                  </a:schemeClr>
                </a:solidFill>
              </a:rPr>
              <a:t>tạo</a:t>
            </a:r>
            <a:r>
              <a:rPr lang="en-US" dirty="0">
                <a:solidFill>
                  <a:schemeClr val="bg2">
                    <a:lumMod val="50000"/>
                  </a:schemeClr>
                </a:solidFill>
              </a:rPr>
              <a:t> </a:t>
            </a:r>
            <a:r>
              <a:rPr lang="vi-VN" dirty="0">
                <a:solidFill>
                  <a:schemeClr val="bg2">
                    <a:lumMod val="50000"/>
                  </a:schemeClr>
                </a:solidFill>
              </a:rPr>
              <a:t>Spring JPA </a:t>
            </a:r>
          </a:p>
          <a:p>
            <a:pPr>
              <a:spcBef>
                <a:spcPts val="600"/>
              </a:spcBef>
              <a:spcAft>
                <a:spcPts val="600"/>
              </a:spcAft>
            </a:pPr>
            <a:r>
              <a:rPr lang="en-US" dirty="0" err="1">
                <a:solidFill>
                  <a:schemeClr val="bg2">
                    <a:lumMod val="50000"/>
                  </a:schemeClr>
                </a:solidFill>
              </a:rPr>
              <a:t>Biết</a:t>
            </a:r>
            <a:r>
              <a:rPr lang="en-US" dirty="0">
                <a:solidFill>
                  <a:schemeClr val="bg2">
                    <a:lumMod val="50000"/>
                  </a:schemeClr>
                </a:solidFill>
              </a:rPr>
              <a:t> </a:t>
            </a:r>
            <a:r>
              <a:rPr lang="en-US" dirty="0" err="1">
                <a:solidFill>
                  <a:schemeClr val="bg2">
                    <a:lumMod val="50000"/>
                  </a:schemeClr>
                </a:solidFill>
              </a:rPr>
              <a:t>cách</a:t>
            </a:r>
            <a:r>
              <a:rPr lang="en-US" dirty="0">
                <a:solidFill>
                  <a:schemeClr val="bg2">
                    <a:lumMod val="50000"/>
                  </a:schemeClr>
                </a:solidFill>
              </a:rPr>
              <a:t> x</a:t>
            </a:r>
            <a:r>
              <a:rPr lang="vi-VN" dirty="0">
                <a:solidFill>
                  <a:schemeClr val="bg2">
                    <a:lumMod val="50000"/>
                  </a:schemeClr>
                </a:solidFill>
              </a:rPr>
              <a:t>ử lý lỗi và ngoại lệ</a:t>
            </a:r>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Mục tiêu bài học</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TÍNH </a:t>
            </a:r>
            <a:r>
              <a:rPr lang="en-US" altLang="en-US" sz="2200" dirty="0" err="1"/>
              <a:t>CHẤT</a:t>
            </a:r>
            <a:r>
              <a:rPr lang="en-US" altLang="en-US" sz="2200" dirty="0"/>
              <a:t> </a:t>
            </a:r>
            <a:r>
              <a:rPr lang="en-US" altLang="en-US" sz="2200" dirty="0" err="1"/>
              <a:t>CỦA</a:t>
            </a:r>
            <a:r>
              <a:rPr lang="en-US" altLang="en-US" sz="2200" dirty="0"/>
              <a:t> </a:t>
            </a:r>
            <a:r>
              <a:rPr lang="en-US" altLang="en-US" sz="2200" dirty="0" err="1"/>
              <a:t>THỰC</a:t>
            </a:r>
            <a:r>
              <a:rPr lang="en-US" altLang="en-US" sz="2200" dirty="0"/>
              <a:t> </a:t>
            </a:r>
            <a:r>
              <a:rPr lang="en-US" altLang="en-US" sz="2200" dirty="0" err="1"/>
              <a:t>THỂ</a:t>
            </a:r>
            <a:endParaRPr lang="en-US" altLang="en-US" sz="2200" dirty="0"/>
          </a:p>
        </p:txBody>
      </p:sp>
      <p:sp>
        <p:nvSpPr>
          <p:cNvPr id="7" name="Rectangle 6"/>
          <p:cNvSpPr/>
          <p:nvPr/>
        </p:nvSpPr>
        <p:spPr>
          <a:xfrm>
            <a:off x="145626" y="1187460"/>
            <a:ext cx="8729133" cy="3595536"/>
          </a:xfrm>
          <a:prstGeom prst="rect">
            <a:avLst/>
          </a:prstGeom>
        </p:spPr>
        <p:txBody>
          <a:bodyPr wrap="square">
            <a:spAutoFit/>
          </a:bodyPr>
          <a:lstStyle/>
          <a:p>
            <a:pPr algn="just">
              <a:lnSpc>
                <a:spcPct val="150000"/>
              </a:lnSpc>
              <a:spcBef>
                <a:spcPts val="300"/>
              </a:spcBef>
              <a:spcAft>
                <a:spcPts val="300"/>
              </a:spcAft>
            </a:pPr>
            <a:r>
              <a:rPr lang="en-US" sz="1800" dirty="0">
                <a:solidFill>
                  <a:srgbClr val="343A40"/>
                </a:solidFill>
                <a:latin typeface="Segoe UI" panose="020B0502040204020203" pitchFamily="34" charset="0"/>
                <a:ea typeface="Times New Roman" panose="02020603050405020304" pitchFamily="18" charset="0"/>
              </a:rPr>
              <a:t>-</a:t>
            </a:r>
            <a:r>
              <a:rPr lang="vi-VN" sz="1800" dirty="0">
                <a:solidFill>
                  <a:srgbClr val="343A40"/>
                </a:solidFill>
                <a:latin typeface="Segoe UI" panose="020B0502040204020203" pitchFamily="34" charset="0"/>
                <a:ea typeface="Times New Roman" panose="02020603050405020304" pitchFamily="18" charset="0"/>
              </a:rPr>
              <a:t> Tính bền vững (Persistability): </a:t>
            </a:r>
            <a:r>
              <a:rPr lang="en-US" sz="1800" dirty="0" err="1">
                <a:solidFill>
                  <a:srgbClr val="343A40"/>
                </a:solidFill>
                <a:latin typeface="Segoe UI" panose="020B0502040204020203" pitchFamily="34" charset="0"/>
                <a:ea typeface="Times New Roman" panose="02020603050405020304" pitchFamily="18" charset="0"/>
              </a:rPr>
              <a:t>Đối</a:t>
            </a:r>
            <a:r>
              <a:rPr lang="en-US" sz="1800" dirty="0">
                <a:solidFill>
                  <a:srgbClr val="343A40"/>
                </a:solidFill>
                <a:latin typeface="Segoe UI" panose="020B0502040204020203" pitchFamily="34" charset="0"/>
                <a:ea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rPr>
              <a:t>tượng</a:t>
            </a:r>
            <a:r>
              <a:rPr lang="en-US" sz="1800" dirty="0">
                <a:solidFill>
                  <a:srgbClr val="343A40"/>
                </a:solidFill>
                <a:latin typeface="Segoe UI" panose="020B0502040204020203" pitchFamily="34" charset="0"/>
                <a:ea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rPr>
              <a:t>được</a:t>
            </a:r>
            <a:r>
              <a:rPr lang="en-US" sz="1800" dirty="0">
                <a:solidFill>
                  <a:srgbClr val="343A40"/>
                </a:solidFill>
                <a:latin typeface="Segoe UI" panose="020B0502040204020203" pitchFamily="34" charset="0"/>
                <a:ea typeface="Times New Roman" panose="02020603050405020304" pitchFamily="18" charset="0"/>
              </a:rPr>
              <a:t> l</a:t>
            </a:r>
            <a:r>
              <a:rPr lang="vi-VN" sz="1800" dirty="0">
                <a:solidFill>
                  <a:srgbClr val="343A40"/>
                </a:solidFill>
                <a:latin typeface="Segoe UI" panose="020B0502040204020203" pitchFamily="34" charset="0"/>
                <a:ea typeface="Times New Roman" panose="02020603050405020304" pitchFamily="18" charset="0"/>
              </a:rPr>
              <a:t>ưu trữ trong cơ sở dữ liệu và có thể được truy cập bất cứ lúc nào.</a:t>
            </a:r>
          </a:p>
          <a:p>
            <a:pPr algn="just">
              <a:lnSpc>
                <a:spcPct val="150000"/>
              </a:lnSpc>
              <a:spcBef>
                <a:spcPts val="300"/>
              </a:spcBef>
              <a:spcAft>
                <a:spcPts val="300"/>
              </a:spcAft>
            </a:pPr>
            <a:r>
              <a:rPr lang="vi-VN" sz="1800" dirty="0">
                <a:solidFill>
                  <a:srgbClr val="343A40"/>
                </a:solidFill>
                <a:latin typeface="Segoe UI" panose="020B0502040204020203" pitchFamily="34" charset="0"/>
                <a:ea typeface="Times New Roman" panose="02020603050405020304" pitchFamily="18" charset="0"/>
              </a:rPr>
              <a:t>- Định danh liên tục (Persistent Identity):  </a:t>
            </a:r>
            <a:r>
              <a:rPr lang="en-US" sz="1800" dirty="0">
                <a:solidFill>
                  <a:srgbClr val="343A40"/>
                </a:solidFill>
                <a:latin typeface="Segoe UI" panose="020B0502040204020203" pitchFamily="34" charset="0"/>
                <a:ea typeface="Times New Roman" panose="02020603050405020304" pitchFamily="18" charset="0"/>
              </a:rPr>
              <a:t>M</a:t>
            </a:r>
            <a:r>
              <a:rPr lang="vi-VN" sz="1800" dirty="0">
                <a:solidFill>
                  <a:srgbClr val="343A40"/>
                </a:solidFill>
                <a:latin typeface="Segoe UI" panose="020B0502040204020203" pitchFamily="34" charset="0"/>
                <a:ea typeface="Times New Roman" panose="02020603050405020304" pitchFamily="18" charset="0"/>
              </a:rPr>
              <a:t>ỗi thực thể là duy nhất và được biểu diễn dưới dạng định danh đối tượng. </a:t>
            </a:r>
            <a:endParaRPr lang="en-US" sz="1800" dirty="0">
              <a:solidFill>
                <a:srgbClr val="343A40"/>
              </a:solidFill>
              <a:latin typeface="Segoe UI" panose="020B0502040204020203" pitchFamily="34" charset="0"/>
              <a:ea typeface="Times New Roman" panose="02020603050405020304" pitchFamily="18" charset="0"/>
            </a:endParaRPr>
          </a:p>
          <a:p>
            <a:pPr algn="just">
              <a:lnSpc>
                <a:spcPct val="150000"/>
              </a:lnSpc>
              <a:spcBef>
                <a:spcPts val="300"/>
              </a:spcBef>
              <a:spcAft>
                <a:spcPts val="300"/>
              </a:spcAft>
            </a:pPr>
            <a:r>
              <a:rPr lang="vi-VN" sz="1800" dirty="0">
                <a:solidFill>
                  <a:srgbClr val="343A40"/>
                </a:solidFill>
                <a:latin typeface="Segoe UI" panose="020B0502040204020203" pitchFamily="34" charset="0"/>
                <a:ea typeface="Times New Roman" panose="02020603050405020304" pitchFamily="18" charset="0"/>
              </a:rPr>
              <a:t>- Tính giao dịch (Transactionality): </a:t>
            </a:r>
            <a:r>
              <a:rPr lang="en-US" sz="1800" dirty="0">
                <a:solidFill>
                  <a:srgbClr val="343A40"/>
                </a:solidFill>
                <a:latin typeface="Segoe UI" panose="020B0502040204020203" pitchFamily="34" charset="0"/>
                <a:ea typeface="Times New Roman" panose="02020603050405020304" pitchFamily="18" charset="0"/>
              </a:rPr>
              <a:t>Đ</a:t>
            </a:r>
            <a:r>
              <a:rPr lang="vi-VN" sz="1800" dirty="0">
                <a:solidFill>
                  <a:srgbClr val="343A40"/>
                </a:solidFill>
                <a:latin typeface="Segoe UI" panose="020B0502040204020203" pitchFamily="34" charset="0"/>
                <a:ea typeface="Times New Roman" panose="02020603050405020304" pitchFamily="18" charset="0"/>
              </a:rPr>
              <a:t>ảm bảo rằng bất kỳ thay đổi nào được thực hiện trong cơ sở dữ liệu đều thành công hoặc thất bại.</a:t>
            </a:r>
          </a:p>
          <a:p>
            <a:pPr algn="just">
              <a:lnSpc>
                <a:spcPct val="150000"/>
              </a:lnSpc>
              <a:spcBef>
                <a:spcPts val="300"/>
              </a:spcBef>
              <a:spcAft>
                <a:spcPts val="300"/>
              </a:spcAft>
            </a:pPr>
            <a:r>
              <a:rPr lang="vi-VN" sz="1800" dirty="0">
                <a:solidFill>
                  <a:srgbClr val="343A40"/>
                </a:solidFill>
                <a:latin typeface="Segoe UI" panose="020B0502040204020203" pitchFamily="34" charset="0"/>
                <a:ea typeface="Times New Roman" panose="02020603050405020304" pitchFamily="18" charset="0"/>
              </a:rPr>
              <a:t>- Độ chi tiết (Granuality): Các thực thể không được là nguyên thủy, trình bao bọc nguyên thủy hoặc đối tượng tích hợp với trạng thái một chiều.</a:t>
            </a:r>
          </a:p>
        </p:txBody>
      </p:sp>
    </p:spTree>
    <p:extLst>
      <p:ext uri="{BB962C8B-B14F-4D97-AF65-F5344CB8AC3E}">
        <p14:creationId xmlns:p14="http://schemas.microsoft.com/office/powerpoint/2010/main" val="1974508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SIÊU </a:t>
            </a:r>
            <a:r>
              <a:rPr lang="en-US" altLang="en-US" sz="2200" dirty="0" err="1"/>
              <a:t>DỮ</a:t>
            </a:r>
            <a:r>
              <a:rPr lang="en-US" altLang="en-US" sz="2200" dirty="0"/>
              <a:t> </a:t>
            </a:r>
            <a:r>
              <a:rPr lang="en-US" altLang="en-US" sz="2200" dirty="0" err="1"/>
              <a:t>LIỆU</a:t>
            </a:r>
            <a:r>
              <a:rPr lang="en-US" altLang="en-US" sz="2200" dirty="0"/>
              <a:t> </a:t>
            </a:r>
            <a:r>
              <a:rPr lang="en-US" altLang="en-US" sz="2200" dirty="0" err="1"/>
              <a:t>THỰC</a:t>
            </a:r>
            <a:r>
              <a:rPr lang="en-US" altLang="en-US" sz="2200" dirty="0"/>
              <a:t> </a:t>
            </a:r>
            <a:r>
              <a:rPr lang="en-US" altLang="en-US" sz="2200" dirty="0" err="1"/>
              <a:t>THỂ</a:t>
            </a:r>
            <a:r>
              <a:rPr lang="en-US" altLang="en-US" sz="2200" dirty="0"/>
              <a:t> </a:t>
            </a:r>
          </a:p>
        </p:txBody>
      </p:sp>
      <p:sp>
        <p:nvSpPr>
          <p:cNvPr id="7" name="Rectangle 6"/>
          <p:cNvSpPr/>
          <p:nvPr/>
        </p:nvSpPr>
        <p:spPr>
          <a:xfrm>
            <a:off x="145626" y="1187460"/>
            <a:ext cx="8729133" cy="2816156"/>
          </a:xfrm>
          <a:prstGeom prst="rect">
            <a:avLst/>
          </a:prstGeom>
        </p:spPr>
        <p:txBody>
          <a:bodyPr wrap="square">
            <a:spAutoFit/>
          </a:bodyPr>
          <a:lstStyle/>
          <a:p>
            <a:pPr algn="just">
              <a:lnSpc>
                <a:spcPct val="150000"/>
              </a:lnSpc>
              <a:spcBef>
                <a:spcPts val="300"/>
              </a:spcBef>
              <a:spcAft>
                <a:spcPts val="300"/>
              </a:spcAft>
            </a:pPr>
            <a:r>
              <a:rPr lang="vi-VN" sz="1800" dirty="0">
                <a:solidFill>
                  <a:srgbClr val="343A40"/>
                </a:solidFill>
                <a:latin typeface="Segoe UI" panose="020B0502040204020203" pitchFamily="34" charset="0"/>
                <a:ea typeface="Times New Roman" panose="02020603050405020304" pitchFamily="18" charset="0"/>
              </a:rPr>
              <a:t>Mỗi thực thể liên kết với một số siêu dữ liệu</a:t>
            </a:r>
            <a:r>
              <a:rPr lang="en-US" sz="1800" dirty="0">
                <a:solidFill>
                  <a:srgbClr val="343A40"/>
                </a:solidFill>
                <a:latin typeface="Segoe UI" panose="020B0502040204020203" pitchFamily="34" charset="0"/>
                <a:ea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rPr>
              <a:t>thực</a:t>
            </a:r>
            <a:r>
              <a:rPr lang="en-US" sz="1800" dirty="0">
                <a:solidFill>
                  <a:srgbClr val="343A40"/>
                </a:solidFill>
                <a:latin typeface="Segoe UI" panose="020B0502040204020203" pitchFamily="34" charset="0"/>
                <a:ea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rPr>
              <a:t>thể</a:t>
            </a:r>
            <a:r>
              <a:rPr lang="en-US" sz="1800" dirty="0">
                <a:solidFill>
                  <a:srgbClr val="343A40"/>
                </a:solidFill>
                <a:latin typeface="Segoe UI" panose="020B0502040204020203" pitchFamily="34" charset="0"/>
                <a:ea typeface="Times New Roman" panose="02020603050405020304" pitchFamily="18" charset="0"/>
              </a:rPr>
              <a:t> (Entity Metadata)</a:t>
            </a:r>
            <a:r>
              <a:rPr lang="vi-VN" sz="1800" dirty="0">
                <a:solidFill>
                  <a:srgbClr val="343A40"/>
                </a:solidFill>
                <a:latin typeface="Segoe UI" panose="020B0502040204020203" pitchFamily="34" charset="0"/>
                <a:ea typeface="Times New Roman" panose="02020603050405020304" pitchFamily="18" charset="0"/>
              </a:rPr>
              <a:t> biểu diễn cho thông tin của </a:t>
            </a:r>
            <a:r>
              <a:rPr lang="en-US" sz="1800" dirty="0" err="1">
                <a:solidFill>
                  <a:srgbClr val="343A40"/>
                </a:solidFill>
                <a:latin typeface="Segoe UI" panose="020B0502040204020203" pitchFamily="34" charset="0"/>
                <a:ea typeface="Times New Roman" panose="02020603050405020304" pitchFamily="18" charset="0"/>
              </a:rPr>
              <a:t>thực</a:t>
            </a:r>
            <a:r>
              <a:rPr lang="en-US" sz="1800" dirty="0">
                <a:solidFill>
                  <a:srgbClr val="343A40"/>
                </a:solidFill>
                <a:latin typeface="Segoe UI" panose="020B0502040204020203" pitchFamily="34" charset="0"/>
                <a:ea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rPr>
              <a:t>thể</a:t>
            </a:r>
            <a:r>
              <a:rPr lang="vi-VN" sz="1800" dirty="0">
                <a:solidFill>
                  <a:srgbClr val="343A40"/>
                </a:solidFill>
                <a:latin typeface="Segoe UI" panose="020B0502040204020203" pitchFamily="34" charset="0"/>
                <a:ea typeface="Times New Roman" panose="02020603050405020304" pitchFamily="18" charset="0"/>
              </a:rPr>
              <a:t>.</a:t>
            </a:r>
            <a:endParaRPr lang="en-US" sz="1800" dirty="0">
              <a:solidFill>
                <a:srgbClr val="343A40"/>
              </a:solidFill>
              <a:latin typeface="Segoe UI" panose="020B0502040204020203" pitchFamily="34" charset="0"/>
              <a:ea typeface="Times New Roman" panose="02020603050405020304" pitchFamily="18" charset="0"/>
            </a:endParaRPr>
          </a:p>
          <a:p>
            <a:pPr algn="just">
              <a:lnSpc>
                <a:spcPct val="150000"/>
              </a:lnSpc>
              <a:spcBef>
                <a:spcPts val="300"/>
              </a:spcBef>
              <a:spcAft>
                <a:spcPts val="300"/>
              </a:spcAft>
            </a:pPr>
            <a:r>
              <a:rPr lang="en-US" sz="1800" dirty="0">
                <a:solidFill>
                  <a:srgbClr val="343A40"/>
                </a:solidFill>
                <a:latin typeface="Segoe UI" panose="020B0502040204020203" pitchFamily="34" charset="0"/>
                <a:ea typeface="Times New Roman" panose="02020603050405020304" pitchFamily="18" charset="0"/>
              </a:rPr>
              <a:t>S</a:t>
            </a:r>
            <a:r>
              <a:rPr lang="vi-VN" sz="1800" dirty="0">
                <a:solidFill>
                  <a:srgbClr val="343A40"/>
                </a:solidFill>
                <a:latin typeface="Segoe UI" panose="020B0502040204020203" pitchFamily="34" charset="0"/>
                <a:ea typeface="Times New Roman" panose="02020603050405020304" pitchFamily="18" charset="0"/>
              </a:rPr>
              <a:t>iêu dữ liệu tồn tại bên trong hoặc bên ngoài lớp</a:t>
            </a:r>
            <a:r>
              <a:rPr lang="en-US" sz="1800" dirty="0">
                <a:solidFill>
                  <a:srgbClr val="343A40"/>
                </a:solidFill>
                <a:latin typeface="Segoe UI" panose="020B0502040204020203" pitchFamily="34" charset="0"/>
                <a:ea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rPr>
              <a:t>có</a:t>
            </a:r>
            <a:r>
              <a:rPr lang="en-US" sz="1800" dirty="0">
                <a:solidFill>
                  <a:srgbClr val="343A40"/>
                </a:solidFill>
                <a:latin typeface="Segoe UI" panose="020B0502040204020203" pitchFamily="34" charset="0"/>
                <a:ea typeface="Times New Roman" panose="02020603050405020304" pitchFamily="18" charset="0"/>
              </a:rPr>
              <a:t> </a:t>
            </a:r>
            <a:r>
              <a:rPr lang="vi-VN" sz="1800" dirty="0">
                <a:solidFill>
                  <a:srgbClr val="343A40"/>
                </a:solidFill>
                <a:latin typeface="Segoe UI" panose="020B0502040204020203" pitchFamily="34" charset="0"/>
                <a:ea typeface="Times New Roman" panose="02020603050405020304" pitchFamily="18" charset="0"/>
              </a:rPr>
              <a:t>thể ở các dạng sau: </a:t>
            </a:r>
          </a:p>
          <a:p>
            <a:pPr algn="just">
              <a:lnSpc>
                <a:spcPct val="150000"/>
              </a:lnSpc>
              <a:spcBef>
                <a:spcPts val="300"/>
              </a:spcBef>
              <a:spcAft>
                <a:spcPts val="300"/>
              </a:spcAft>
            </a:pPr>
            <a:r>
              <a:rPr lang="vi-VN" sz="1800" dirty="0">
                <a:solidFill>
                  <a:srgbClr val="343A40"/>
                </a:solidFill>
                <a:latin typeface="Segoe UI" panose="020B0502040204020203" pitchFamily="34" charset="0"/>
                <a:ea typeface="Times New Roman" panose="02020603050405020304" pitchFamily="18" charset="0"/>
              </a:rPr>
              <a:t>- Annotation: </a:t>
            </a:r>
            <a:r>
              <a:rPr lang="en-US" sz="1800" dirty="0">
                <a:solidFill>
                  <a:srgbClr val="343A40"/>
                </a:solidFill>
                <a:latin typeface="Segoe UI" panose="020B0502040204020203" pitchFamily="34" charset="0"/>
                <a:ea typeface="Times New Roman" panose="02020603050405020304" pitchFamily="18" charset="0"/>
              </a:rPr>
              <a:t>L</a:t>
            </a:r>
            <a:r>
              <a:rPr lang="vi-VN" sz="1800" dirty="0">
                <a:solidFill>
                  <a:srgbClr val="343A40"/>
                </a:solidFill>
                <a:latin typeface="Segoe UI" panose="020B0502040204020203" pitchFamily="34" charset="0"/>
                <a:ea typeface="Times New Roman" panose="02020603050405020304" pitchFamily="18" charset="0"/>
              </a:rPr>
              <a:t>à dạng thẻ đại diện cho siêu dữ liệu</a:t>
            </a:r>
            <a:r>
              <a:rPr lang="en-US" sz="1800" dirty="0">
                <a:solidFill>
                  <a:srgbClr val="343A40"/>
                </a:solidFill>
                <a:latin typeface="Segoe UI" panose="020B0502040204020203" pitchFamily="34" charset="0"/>
                <a:ea typeface="Times New Roman" panose="02020603050405020304" pitchFamily="18" charset="0"/>
              </a:rPr>
              <a:t>; </a:t>
            </a:r>
            <a:r>
              <a:rPr lang="vi-VN" sz="1800" dirty="0">
                <a:solidFill>
                  <a:srgbClr val="343A40"/>
                </a:solidFill>
                <a:latin typeface="Segoe UI" panose="020B0502040204020203" pitchFamily="34" charset="0"/>
                <a:ea typeface="Times New Roman" panose="02020603050405020304" pitchFamily="18" charset="0"/>
              </a:rPr>
              <a:t>Siêu dữ liệu tồn tại bên trong lớp.</a:t>
            </a:r>
          </a:p>
          <a:p>
            <a:pPr algn="just">
              <a:lnSpc>
                <a:spcPct val="150000"/>
              </a:lnSpc>
              <a:spcBef>
                <a:spcPts val="300"/>
              </a:spcBef>
              <a:spcAft>
                <a:spcPts val="300"/>
              </a:spcAft>
            </a:pPr>
            <a:r>
              <a:rPr lang="vi-VN" sz="1800" dirty="0">
                <a:solidFill>
                  <a:srgbClr val="343A40"/>
                </a:solidFill>
                <a:latin typeface="Segoe UI" panose="020B0502040204020203" pitchFamily="34" charset="0"/>
                <a:ea typeface="Times New Roman" panose="02020603050405020304" pitchFamily="18" charset="0"/>
              </a:rPr>
              <a:t>- XML: </a:t>
            </a:r>
            <a:r>
              <a:rPr lang="en-US" sz="1800" dirty="0">
                <a:solidFill>
                  <a:srgbClr val="343A40"/>
                </a:solidFill>
                <a:latin typeface="Segoe UI" panose="020B0502040204020203" pitchFamily="34" charset="0"/>
                <a:ea typeface="Times New Roman" panose="02020603050405020304" pitchFamily="18" charset="0"/>
              </a:rPr>
              <a:t>Si</a:t>
            </a:r>
            <a:r>
              <a:rPr lang="vi-VN" sz="1800" dirty="0">
                <a:solidFill>
                  <a:srgbClr val="343A40"/>
                </a:solidFill>
                <a:latin typeface="Segoe UI" panose="020B0502040204020203" pitchFamily="34" charset="0"/>
                <a:ea typeface="Times New Roman" panose="02020603050405020304" pitchFamily="18" charset="0"/>
              </a:rPr>
              <a:t>êu dữ liệu tồn tại bên ngoài lớp</a:t>
            </a:r>
            <a:r>
              <a:rPr lang="en-US" sz="1800" dirty="0">
                <a:solidFill>
                  <a:srgbClr val="343A40"/>
                </a:solidFill>
                <a:latin typeface="Segoe UI" panose="020B0502040204020203" pitchFamily="34" charset="0"/>
                <a:ea typeface="Times New Roman" panose="02020603050405020304" pitchFamily="18" charset="0"/>
              </a:rPr>
              <a:t>,</a:t>
            </a:r>
            <a:r>
              <a:rPr lang="vi-VN" sz="1800" dirty="0">
                <a:solidFill>
                  <a:srgbClr val="343A40"/>
                </a:solidFill>
                <a:latin typeface="Segoe UI" panose="020B0502040204020203" pitchFamily="34" charset="0"/>
                <a:ea typeface="Times New Roman" panose="02020603050405020304" pitchFamily="18" charset="0"/>
              </a:rPr>
              <a:t> trong tệp XML.</a:t>
            </a:r>
          </a:p>
        </p:txBody>
      </p:sp>
    </p:spTree>
    <p:extLst>
      <p:ext uri="{BB962C8B-B14F-4D97-AF65-F5344CB8AC3E}">
        <p14:creationId xmlns:p14="http://schemas.microsoft.com/office/powerpoint/2010/main" val="13000110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YÊU </a:t>
            </a:r>
            <a:r>
              <a:rPr lang="en-US" altLang="en-US" sz="2200" dirty="0" err="1"/>
              <a:t>CẦU</a:t>
            </a:r>
            <a:r>
              <a:rPr lang="en-US" altLang="en-US" sz="2200" dirty="0"/>
              <a:t> </a:t>
            </a:r>
            <a:r>
              <a:rPr lang="en-US" altLang="en-US" sz="2200" dirty="0" err="1"/>
              <a:t>ĐỐI</a:t>
            </a:r>
            <a:r>
              <a:rPr lang="en-US" altLang="en-US" sz="2200" dirty="0"/>
              <a:t> </a:t>
            </a:r>
            <a:r>
              <a:rPr lang="en-US" altLang="en-US" sz="2200" dirty="0" err="1"/>
              <a:t>VỚI</a:t>
            </a:r>
            <a:r>
              <a:rPr lang="en-US" altLang="en-US" sz="2200" dirty="0"/>
              <a:t> CÁC </a:t>
            </a:r>
            <a:r>
              <a:rPr lang="en-US" altLang="en-US" sz="2200" dirty="0" err="1"/>
              <a:t>LỚP</a:t>
            </a:r>
            <a:r>
              <a:rPr lang="en-US" altLang="en-US" sz="2200" dirty="0"/>
              <a:t> </a:t>
            </a:r>
            <a:r>
              <a:rPr lang="en-US" altLang="en-US" sz="2200" dirty="0" err="1"/>
              <a:t>THỰC</a:t>
            </a:r>
            <a:r>
              <a:rPr lang="en-US" altLang="en-US" sz="2200" dirty="0"/>
              <a:t> </a:t>
            </a:r>
            <a:r>
              <a:rPr lang="en-US" altLang="en-US" sz="2200" dirty="0" err="1"/>
              <a:t>THỂ</a:t>
            </a:r>
            <a:endParaRPr lang="en-US" altLang="en-US" sz="2200" dirty="0"/>
          </a:p>
        </p:txBody>
      </p:sp>
      <p:sp>
        <p:nvSpPr>
          <p:cNvPr id="7" name="Rectangle 6"/>
          <p:cNvSpPr/>
          <p:nvPr/>
        </p:nvSpPr>
        <p:spPr>
          <a:xfrm>
            <a:off x="145626" y="1187460"/>
            <a:ext cx="8729133" cy="3677930"/>
          </a:xfrm>
          <a:prstGeom prst="rect">
            <a:avLst/>
          </a:prstGeom>
        </p:spPr>
        <p:txBody>
          <a:bodyPr wrap="square">
            <a:spAutoFit/>
          </a:bodyPr>
          <a:lstStyle/>
          <a:p>
            <a:pPr algn="just">
              <a:spcBef>
                <a:spcPts val="300"/>
              </a:spcBef>
              <a:spcAft>
                <a:spcPts val="300"/>
              </a:spcAft>
            </a:pPr>
            <a:r>
              <a:rPr lang="vi-VN" sz="1800" dirty="0">
                <a:solidFill>
                  <a:srgbClr val="343A40"/>
                </a:solidFill>
                <a:latin typeface="Segoe UI" panose="020B0502040204020203" pitchFamily="34" charset="0"/>
                <a:ea typeface="Times New Roman" panose="02020603050405020304" pitchFamily="18" charset="0"/>
              </a:rPr>
              <a:t>- </a:t>
            </a:r>
            <a:r>
              <a:rPr lang="en-US" sz="1800" dirty="0">
                <a:solidFill>
                  <a:srgbClr val="343A40"/>
                </a:solidFill>
                <a:latin typeface="Segoe UI" panose="020B0502040204020203" pitchFamily="34" charset="0"/>
                <a:ea typeface="Times New Roman" panose="02020603050405020304" pitchFamily="18" charset="0"/>
              </a:rPr>
              <a:t>P</a:t>
            </a:r>
            <a:r>
              <a:rPr lang="vi-VN" sz="1800" dirty="0">
                <a:solidFill>
                  <a:srgbClr val="343A40"/>
                </a:solidFill>
                <a:latin typeface="Segoe UI" panose="020B0502040204020203" pitchFamily="34" charset="0"/>
                <a:ea typeface="Times New Roman" panose="02020603050405020304" pitchFamily="18" charset="0"/>
              </a:rPr>
              <a:t>hải được chú thích bằng jakarta.persistence.Entity.</a:t>
            </a:r>
          </a:p>
          <a:p>
            <a:pPr algn="just">
              <a:spcBef>
                <a:spcPts val="300"/>
              </a:spcBef>
              <a:spcAft>
                <a:spcPts val="300"/>
              </a:spcAft>
            </a:pPr>
            <a:r>
              <a:rPr lang="vi-VN" sz="1800" dirty="0">
                <a:solidFill>
                  <a:srgbClr val="343A40"/>
                </a:solidFill>
                <a:latin typeface="Segoe UI" panose="020B0502040204020203" pitchFamily="34" charset="0"/>
                <a:ea typeface="Times New Roman" panose="02020603050405020304" pitchFamily="18" charset="0"/>
              </a:rPr>
              <a:t>- </a:t>
            </a:r>
            <a:r>
              <a:rPr lang="en-US" sz="1800" dirty="0">
                <a:solidFill>
                  <a:srgbClr val="343A40"/>
                </a:solidFill>
                <a:latin typeface="Segoe UI" panose="020B0502040204020203" pitchFamily="34" charset="0"/>
                <a:ea typeface="Times New Roman" panose="02020603050405020304" pitchFamily="18" charset="0"/>
              </a:rPr>
              <a:t>P</a:t>
            </a:r>
            <a:r>
              <a:rPr lang="vi-VN" sz="1800" dirty="0">
                <a:solidFill>
                  <a:srgbClr val="343A40"/>
                </a:solidFill>
                <a:latin typeface="Segoe UI" panose="020B0502040204020203" pitchFamily="34" charset="0"/>
                <a:ea typeface="Times New Roman" panose="02020603050405020304" pitchFamily="18" charset="0"/>
              </a:rPr>
              <a:t>hải có hàm tạo với phạm vi public </a:t>
            </a:r>
            <a:r>
              <a:rPr lang="en-US" sz="1800" dirty="0" err="1">
                <a:solidFill>
                  <a:srgbClr val="343A40"/>
                </a:solidFill>
                <a:latin typeface="Segoe UI" panose="020B0502040204020203" pitchFamily="34" charset="0"/>
                <a:ea typeface="Times New Roman" panose="02020603050405020304" pitchFamily="18" charset="0"/>
              </a:rPr>
              <a:t>hoặc</a:t>
            </a:r>
            <a:r>
              <a:rPr lang="en-US" sz="1800" dirty="0">
                <a:solidFill>
                  <a:srgbClr val="343A40"/>
                </a:solidFill>
                <a:latin typeface="Segoe UI" panose="020B0502040204020203" pitchFamily="34" charset="0"/>
                <a:ea typeface="Times New Roman" panose="02020603050405020304" pitchFamily="18" charset="0"/>
              </a:rPr>
              <a:t> </a:t>
            </a:r>
            <a:r>
              <a:rPr lang="vi-VN" sz="1800" dirty="0">
                <a:solidFill>
                  <a:srgbClr val="343A40"/>
                </a:solidFill>
                <a:latin typeface="Segoe UI" panose="020B0502040204020203" pitchFamily="34" charset="0"/>
                <a:ea typeface="Times New Roman" panose="02020603050405020304" pitchFamily="18" charset="0"/>
              </a:rPr>
              <a:t>protected, không có tham số. </a:t>
            </a:r>
          </a:p>
          <a:p>
            <a:pPr algn="just">
              <a:spcBef>
                <a:spcPts val="300"/>
              </a:spcBef>
              <a:spcAft>
                <a:spcPts val="300"/>
              </a:spcAft>
            </a:pPr>
            <a:r>
              <a:rPr lang="vi-VN" sz="1800" dirty="0">
                <a:solidFill>
                  <a:srgbClr val="343A40"/>
                </a:solidFill>
                <a:latin typeface="Segoe UI" panose="020B0502040204020203" pitchFamily="34" charset="0"/>
                <a:ea typeface="Times New Roman" panose="02020603050405020304" pitchFamily="18" charset="0"/>
              </a:rPr>
              <a:t>- </a:t>
            </a:r>
            <a:r>
              <a:rPr lang="en-US" sz="1800" dirty="0">
                <a:solidFill>
                  <a:srgbClr val="343A40"/>
                </a:solidFill>
                <a:latin typeface="Segoe UI" panose="020B0502040204020203" pitchFamily="34" charset="0"/>
                <a:ea typeface="Times New Roman" panose="02020603050405020304" pitchFamily="18" charset="0"/>
              </a:rPr>
              <a:t>K</a:t>
            </a:r>
            <a:r>
              <a:rPr lang="vi-VN" sz="1800" dirty="0">
                <a:solidFill>
                  <a:srgbClr val="343A40"/>
                </a:solidFill>
                <a:latin typeface="Segoe UI" panose="020B0502040204020203" pitchFamily="34" charset="0"/>
                <a:ea typeface="Times New Roman" panose="02020603050405020304" pitchFamily="18" charset="0"/>
              </a:rPr>
              <a:t>hông được khai báo là final. </a:t>
            </a:r>
            <a:endParaRPr lang="en-US" sz="1800" dirty="0">
              <a:solidFill>
                <a:srgbClr val="343A40"/>
              </a:solidFill>
              <a:latin typeface="Segoe UI" panose="020B0502040204020203" pitchFamily="34" charset="0"/>
              <a:ea typeface="Times New Roman" panose="02020603050405020304" pitchFamily="18" charset="0"/>
            </a:endParaRPr>
          </a:p>
          <a:p>
            <a:pPr algn="just">
              <a:spcBef>
                <a:spcPts val="300"/>
              </a:spcBef>
              <a:spcAft>
                <a:spcPts val="300"/>
              </a:spcAft>
            </a:pPr>
            <a:r>
              <a:rPr lang="en-US" sz="1800" dirty="0">
                <a:solidFill>
                  <a:srgbClr val="343A40"/>
                </a:solidFill>
                <a:latin typeface="Segoe UI" panose="020B0502040204020203" pitchFamily="34" charset="0"/>
                <a:ea typeface="Times New Roman" panose="02020603050405020304" pitchFamily="18" charset="0"/>
              </a:rPr>
              <a:t>- P</a:t>
            </a:r>
            <a:r>
              <a:rPr lang="vi-VN" sz="1800" dirty="0">
                <a:solidFill>
                  <a:srgbClr val="343A40"/>
                </a:solidFill>
                <a:latin typeface="Segoe UI" panose="020B0502040204020203" pitchFamily="34" charset="0"/>
                <a:ea typeface="Times New Roman" panose="02020603050405020304" pitchFamily="18" charset="0"/>
              </a:rPr>
              <a:t>hương thức</a:t>
            </a:r>
            <a:r>
              <a:rPr lang="en-US" sz="1800" dirty="0">
                <a:solidFill>
                  <a:srgbClr val="343A40"/>
                </a:solidFill>
                <a:latin typeface="Segoe UI" panose="020B0502040204020203" pitchFamily="34" charset="0"/>
                <a:ea typeface="Times New Roman" panose="02020603050405020304" pitchFamily="18" charset="0"/>
              </a:rPr>
              <a:t>, </a:t>
            </a:r>
            <a:r>
              <a:rPr lang="vi-VN" sz="1800" dirty="0">
                <a:solidFill>
                  <a:srgbClr val="343A40"/>
                </a:solidFill>
                <a:latin typeface="Segoe UI" panose="020B0502040204020203" pitchFamily="34" charset="0"/>
                <a:ea typeface="Times New Roman" panose="02020603050405020304" pitchFamily="18" charset="0"/>
              </a:rPr>
              <a:t>biến </a:t>
            </a:r>
            <a:r>
              <a:rPr lang="en-US" sz="1800" dirty="0" err="1">
                <a:solidFill>
                  <a:srgbClr val="343A40"/>
                </a:solidFill>
                <a:latin typeface="Segoe UI" panose="020B0502040204020203" pitchFamily="34" charset="0"/>
                <a:ea typeface="Times New Roman" panose="02020603050405020304" pitchFamily="18" charset="0"/>
              </a:rPr>
              <a:t>không</a:t>
            </a:r>
            <a:r>
              <a:rPr lang="en-US" sz="1800" dirty="0">
                <a:solidFill>
                  <a:srgbClr val="343A40"/>
                </a:solidFill>
                <a:latin typeface="Segoe UI" panose="020B0502040204020203" pitchFamily="34" charset="0"/>
                <a:ea typeface="Times New Roman" panose="02020603050405020304" pitchFamily="18" charset="0"/>
              </a:rPr>
              <a:t> </a:t>
            </a:r>
            <a:r>
              <a:rPr lang="vi-VN" sz="1800" dirty="0">
                <a:solidFill>
                  <a:srgbClr val="343A40"/>
                </a:solidFill>
                <a:latin typeface="Segoe UI" panose="020B0502040204020203" pitchFamily="34" charset="0"/>
                <a:ea typeface="Times New Roman" panose="02020603050405020304" pitchFamily="18" charset="0"/>
              </a:rPr>
              <a:t>được khai báo </a:t>
            </a:r>
            <a:r>
              <a:rPr lang="en-US" sz="1800" dirty="0" err="1">
                <a:solidFill>
                  <a:srgbClr val="343A40"/>
                </a:solidFill>
                <a:latin typeface="Segoe UI" panose="020B0502040204020203" pitchFamily="34" charset="0"/>
                <a:ea typeface="Times New Roman" panose="02020603050405020304" pitchFamily="18" charset="0"/>
              </a:rPr>
              <a:t>với</a:t>
            </a:r>
            <a:r>
              <a:rPr lang="en-US" sz="1800" dirty="0">
                <a:solidFill>
                  <a:srgbClr val="343A40"/>
                </a:solidFill>
                <a:latin typeface="Segoe UI" panose="020B0502040204020203" pitchFamily="34" charset="0"/>
                <a:ea typeface="Times New Roman" panose="02020603050405020304" pitchFamily="18" charset="0"/>
              </a:rPr>
              <a:t> </a:t>
            </a:r>
            <a:r>
              <a:rPr lang="vi-VN" sz="1800" dirty="0">
                <a:solidFill>
                  <a:srgbClr val="343A40"/>
                </a:solidFill>
                <a:latin typeface="Segoe UI" panose="020B0502040204020203" pitchFamily="34" charset="0"/>
                <a:ea typeface="Times New Roman" panose="02020603050405020304" pitchFamily="18" charset="0"/>
              </a:rPr>
              <a:t>final.</a:t>
            </a:r>
          </a:p>
          <a:p>
            <a:pPr algn="just">
              <a:spcBef>
                <a:spcPts val="300"/>
              </a:spcBef>
              <a:spcAft>
                <a:spcPts val="300"/>
              </a:spcAft>
            </a:pPr>
            <a:r>
              <a:rPr lang="vi-VN" sz="1800" dirty="0">
                <a:solidFill>
                  <a:srgbClr val="343A40"/>
                </a:solidFill>
                <a:latin typeface="Segoe UI" panose="020B0502040204020203" pitchFamily="34" charset="0"/>
                <a:ea typeface="Times New Roman" panose="02020603050405020304" pitchFamily="18" charset="0"/>
              </a:rPr>
              <a:t>- Nếu một thể hiện thực thể được truyền theo giá trị dưới dạng một đối tượng </a:t>
            </a:r>
            <a:r>
              <a:rPr lang="en-US" sz="1800" dirty="0" err="1">
                <a:solidFill>
                  <a:srgbClr val="343A40"/>
                </a:solidFill>
                <a:latin typeface="Segoe UI" panose="020B0502040204020203" pitchFamily="34" charset="0"/>
                <a:ea typeface="Times New Roman" panose="02020603050405020304" pitchFamily="18" charset="0"/>
              </a:rPr>
              <a:t>riêng</a:t>
            </a:r>
            <a:r>
              <a:rPr lang="en-US" sz="1800" dirty="0">
                <a:solidFill>
                  <a:srgbClr val="343A40"/>
                </a:solidFill>
                <a:latin typeface="Segoe UI" panose="020B0502040204020203" pitchFamily="34" charset="0"/>
                <a:ea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rPr>
              <a:t>biệt</a:t>
            </a:r>
            <a:r>
              <a:rPr lang="en-US" sz="1800" dirty="0">
                <a:solidFill>
                  <a:srgbClr val="343A40"/>
                </a:solidFill>
                <a:latin typeface="Segoe UI" panose="020B0502040204020203" pitchFamily="34" charset="0"/>
                <a:ea typeface="Times New Roman" panose="02020603050405020304" pitchFamily="18" charset="0"/>
              </a:rPr>
              <a:t> </a:t>
            </a:r>
            <a:r>
              <a:rPr lang="vi-VN" sz="1800" dirty="0">
                <a:solidFill>
                  <a:srgbClr val="343A40"/>
                </a:solidFill>
                <a:latin typeface="Segoe UI" panose="020B0502040204020203" pitchFamily="34" charset="0"/>
                <a:ea typeface="Times New Roman" panose="02020603050405020304" pitchFamily="18" charset="0"/>
              </a:rPr>
              <a:t>thì lớp phải triển khai giao diện Serializable.</a:t>
            </a:r>
          </a:p>
          <a:p>
            <a:pPr algn="just">
              <a:spcBef>
                <a:spcPts val="300"/>
              </a:spcBef>
              <a:spcAft>
                <a:spcPts val="300"/>
              </a:spcAft>
            </a:pPr>
            <a:r>
              <a:rPr lang="vi-VN" sz="1800" dirty="0">
                <a:solidFill>
                  <a:srgbClr val="343A40"/>
                </a:solidFill>
                <a:latin typeface="Segoe UI" panose="020B0502040204020203" pitchFamily="34" charset="0"/>
                <a:ea typeface="Times New Roman" panose="02020603050405020304" pitchFamily="18" charset="0"/>
              </a:rPr>
              <a:t>- Các thực thể có thể mở rộng cả lớp thực thể và phi thực thể, và các lớp không phải thực thể có thể mở rộng các lớp thực thể.</a:t>
            </a:r>
          </a:p>
          <a:p>
            <a:pPr algn="just">
              <a:spcBef>
                <a:spcPts val="300"/>
              </a:spcBef>
              <a:spcAft>
                <a:spcPts val="300"/>
              </a:spcAft>
            </a:pPr>
            <a:r>
              <a:rPr lang="vi-VN" sz="1800" dirty="0">
                <a:solidFill>
                  <a:srgbClr val="343A40"/>
                </a:solidFill>
                <a:latin typeface="Segoe UI" panose="020B0502040204020203" pitchFamily="34" charset="0"/>
                <a:ea typeface="Times New Roman" panose="02020603050405020304" pitchFamily="18" charset="0"/>
              </a:rPr>
              <a:t>- Các biến đối tượng phải được khai báo là private, protected </a:t>
            </a:r>
            <a:endParaRPr lang="en-US" sz="1800" dirty="0">
              <a:solidFill>
                <a:srgbClr val="343A40"/>
              </a:solidFill>
              <a:latin typeface="Segoe UI" panose="020B0502040204020203" pitchFamily="34" charset="0"/>
              <a:ea typeface="Times New Roman" panose="02020603050405020304" pitchFamily="18" charset="0"/>
            </a:endParaRPr>
          </a:p>
          <a:p>
            <a:pPr algn="just">
              <a:spcBef>
                <a:spcPts val="300"/>
              </a:spcBef>
              <a:spcAft>
                <a:spcPts val="300"/>
              </a:spcAft>
            </a:pPr>
            <a:r>
              <a:rPr lang="en-US" sz="1800" dirty="0">
                <a:solidFill>
                  <a:srgbClr val="343A40"/>
                </a:solidFill>
                <a:latin typeface="Segoe UI" panose="020B0502040204020203" pitchFamily="34" charset="0"/>
                <a:ea typeface="Times New Roman" panose="02020603050405020304" pitchFamily="18" charset="0"/>
              </a:rPr>
              <a:t>- </a:t>
            </a:r>
            <a:r>
              <a:rPr lang="vi-VN" sz="1800" dirty="0">
                <a:solidFill>
                  <a:srgbClr val="343A40"/>
                </a:solidFill>
                <a:latin typeface="Segoe UI" panose="020B0502040204020203" pitchFamily="34" charset="0"/>
                <a:ea typeface="Times New Roman" panose="02020603050405020304" pitchFamily="18" charset="0"/>
              </a:rPr>
              <a:t>Các biến đối tượng chỉ có thể được truy cập trực tiếp bằng các phương thức của lớp thực thể. </a:t>
            </a:r>
          </a:p>
        </p:txBody>
      </p:sp>
    </p:spTree>
    <p:extLst>
      <p:ext uri="{BB962C8B-B14F-4D97-AF65-F5344CB8AC3E}">
        <p14:creationId xmlns:p14="http://schemas.microsoft.com/office/powerpoint/2010/main" val="24023315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TẠO </a:t>
            </a:r>
            <a:r>
              <a:rPr lang="en-US" altLang="en-US" sz="2200" dirty="0" err="1"/>
              <a:t>THỰC</a:t>
            </a:r>
            <a:r>
              <a:rPr lang="en-US" altLang="en-US" sz="2200" dirty="0"/>
              <a:t> </a:t>
            </a:r>
            <a:r>
              <a:rPr lang="en-US" altLang="en-US" sz="2200" dirty="0" err="1"/>
              <a:t>THỂ</a:t>
            </a:r>
            <a:endParaRPr lang="en-US" altLang="en-US" sz="2200" dirty="0"/>
          </a:p>
        </p:txBody>
      </p:sp>
      <p:sp>
        <p:nvSpPr>
          <p:cNvPr id="3" name="Rectangle 2"/>
          <p:cNvSpPr/>
          <p:nvPr/>
        </p:nvSpPr>
        <p:spPr>
          <a:xfrm>
            <a:off x="137160" y="1241871"/>
            <a:ext cx="4572000" cy="355803"/>
          </a:xfrm>
          <a:prstGeom prst="rect">
            <a:avLst/>
          </a:prstGeom>
        </p:spPr>
        <p:txBody>
          <a:bodyPr>
            <a:spAutoFit/>
          </a:bodyPr>
          <a:lstStyle/>
          <a:p>
            <a:pPr>
              <a:lnSpc>
                <a:spcPct val="107000"/>
              </a:lnSpc>
              <a:spcAft>
                <a:spcPts val="800"/>
              </a:spcAft>
            </a:pPr>
            <a:r>
              <a:rPr lang="en-US" sz="1600" b="1" dirty="0">
                <a:latin typeface="Segoe UI" panose="020B0502040204020203" pitchFamily="34" charset="0"/>
                <a:ea typeface="Times New Roman" panose="02020603050405020304" pitchFamily="18" charset="0"/>
                <a:cs typeface="Times New Roman" panose="02020603050405020304" pitchFamily="18" charset="0"/>
              </a:rPr>
              <a:t>@Entity: </a:t>
            </a:r>
            <a:r>
              <a:rPr lang="en-US" sz="1600" dirty="0">
                <a:latin typeface="Segoe UI" panose="020B0502040204020203" pitchFamily="34" charset="0"/>
                <a:ea typeface="Times New Roman" panose="02020603050405020304" pitchFamily="18" charset="0"/>
                <a:cs typeface="Times New Roman" panose="02020603050405020304" pitchFamily="18" charset="0"/>
              </a:rPr>
              <a:t>X</a:t>
            </a:r>
            <a:r>
              <a:rPr lang="en-US" sz="16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ác </a:t>
            </a:r>
            <a:r>
              <a:rPr lang="en-US" sz="16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định</a:t>
            </a:r>
            <a:r>
              <a:rPr lang="en-US" sz="16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lớp</a:t>
            </a:r>
            <a:r>
              <a:rPr lang="en-US" sz="16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là</a:t>
            </a:r>
            <a:r>
              <a:rPr lang="en-US" sz="16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một</a:t>
            </a:r>
            <a:r>
              <a:rPr lang="en-US" sz="16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thực</a:t>
            </a:r>
            <a:r>
              <a:rPr lang="en-US" sz="16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thể</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p:cNvSpPr/>
          <p:nvPr/>
        </p:nvSpPr>
        <p:spPr>
          <a:xfrm>
            <a:off x="174642" y="1549182"/>
            <a:ext cx="942887" cy="338554"/>
          </a:xfrm>
          <a:prstGeom prst="rect">
            <a:avLst/>
          </a:prstGeom>
        </p:spPr>
        <p:txBody>
          <a:bodyPr wrap="none">
            <a:spAutoFit/>
          </a:bodyPr>
          <a:lstStyle/>
          <a:p>
            <a:r>
              <a:rPr lang="en-US" sz="1600" dirty="0">
                <a:latin typeface="Segoe UI" panose="020B0502040204020203" pitchFamily="34" charset="0"/>
                <a:ea typeface="Times New Roman" panose="02020603050405020304" pitchFamily="18" charset="0"/>
                <a:cs typeface="Times New Roman" panose="02020603050405020304" pitchFamily="18" charset="0"/>
              </a:rPr>
              <a:t>Cú </a:t>
            </a:r>
            <a:r>
              <a:rPr lang="en-US" sz="1600" dirty="0" err="1">
                <a:latin typeface="Segoe UI" panose="020B0502040204020203" pitchFamily="34" charset="0"/>
                <a:ea typeface="Times New Roman" panose="02020603050405020304" pitchFamily="18" charset="0"/>
                <a:cs typeface="Times New Roman" panose="02020603050405020304" pitchFamily="18" charset="0"/>
              </a:rPr>
              <a:t>pháp</a:t>
            </a:r>
            <a:endParaRPr lang="en-US" sz="1600" dirty="0"/>
          </a:p>
        </p:txBody>
      </p:sp>
      <p:sp>
        <p:nvSpPr>
          <p:cNvPr id="6" name="Rectangle 5"/>
          <p:cNvSpPr/>
          <p:nvPr/>
        </p:nvSpPr>
        <p:spPr>
          <a:xfrm>
            <a:off x="1851660" y="1668321"/>
            <a:ext cx="4206240" cy="1146211"/>
          </a:xfrm>
          <a:prstGeom prst="rect">
            <a:avLst/>
          </a:prstGeom>
          <a:ln>
            <a:solidFill>
              <a:srgbClr val="FF0000"/>
            </a:solidFill>
          </a:ln>
        </p:spPr>
        <p:txBody>
          <a:bodyPr wrap="square">
            <a:spAutoFit/>
          </a:bodyPr>
          <a:lstStyle/>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@Entity</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[(name=“&lt;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Table_name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public</a:t>
            </a: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class</a:t>
            </a: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Class_name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6A737D"/>
                </a:solidFill>
                <a:latin typeface="Consolas" panose="020B0609020204030204" pitchFamily="49" charset="0"/>
                <a:ea typeface="Times New Roman" panose="02020603050405020304" pitchFamily="18" charset="0"/>
                <a:cs typeface="Courier New" panose="02070309020205020404" pitchFamily="49" charset="0"/>
              </a:rPr>
              <a:t>// fields, getters and setters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p:cNvSpPr/>
          <p:nvPr/>
        </p:nvSpPr>
        <p:spPr>
          <a:xfrm>
            <a:off x="220362" y="2844582"/>
            <a:ext cx="654346" cy="338554"/>
          </a:xfrm>
          <a:prstGeom prst="rect">
            <a:avLst/>
          </a:prstGeom>
        </p:spPr>
        <p:txBody>
          <a:bodyPr wrap="none">
            <a:spAutoFit/>
          </a:bodyPr>
          <a:lstStyle/>
          <a:p>
            <a:r>
              <a:rPr lang="en-US" sz="1600" dirty="0">
                <a:latin typeface="Segoe UI" panose="020B0502040204020203" pitchFamily="34" charset="0"/>
                <a:ea typeface="Times New Roman" panose="02020603050405020304" pitchFamily="18" charset="0"/>
                <a:cs typeface="Times New Roman" panose="02020603050405020304" pitchFamily="18" charset="0"/>
              </a:rPr>
              <a:t>Ví </a:t>
            </a:r>
            <a:r>
              <a:rPr lang="en-US" sz="1600" dirty="0" err="1">
                <a:latin typeface="Segoe UI" panose="020B0502040204020203" pitchFamily="34" charset="0"/>
                <a:ea typeface="Times New Roman" panose="02020603050405020304" pitchFamily="18" charset="0"/>
                <a:cs typeface="Times New Roman" panose="02020603050405020304" pitchFamily="18" charset="0"/>
              </a:rPr>
              <a:t>dụ</a:t>
            </a:r>
            <a:endParaRPr lang="en-US" sz="1600" dirty="0"/>
          </a:p>
        </p:txBody>
      </p:sp>
      <p:pic>
        <p:nvPicPr>
          <p:cNvPr id="2" name="Picture 1"/>
          <p:cNvPicPr>
            <a:picLocks noChangeAspect="1"/>
          </p:cNvPicPr>
          <p:nvPr/>
        </p:nvPicPr>
        <p:blipFill>
          <a:blip r:embed="rId2"/>
          <a:stretch>
            <a:fillRect/>
          </a:stretch>
        </p:blipFill>
        <p:spPr>
          <a:xfrm>
            <a:off x="2592461" y="3061304"/>
            <a:ext cx="3486637" cy="438211"/>
          </a:xfrm>
          <a:prstGeom prst="rect">
            <a:avLst/>
          </a:prstGeom>
          <a:ln>
            <a:solidFill>
              <a:srgbClr val="FF0000"/>
            </a:solidFill>
          </a:ln>
        </p:spPr>
      </p:pic>
      <p:pic>
        <p:nvPicPr>
          <p:cNvPr id="7" name="Picture 6"/>
          <p:cNvPicPr>
            <a:picLocks noChangeAspect="1"/>
          </p:cNvPicPr>
          <p:nvPr/>
        </p:nvPicPr>
        <p:blipFill>
          <a:blip r:embed="rId3"/>
          <a:stretch>
            <a:fillRect/>
          </a:stretch>
        </p:blipFill>
        <p:spPr>
          <a:xfrm>
            <a:off x="305495" y="4034594"/>
            <a:ext cx="3413065" cy="926026"/>
          </a:xfrm>
          <a:prstGeom prst="rect">
            <a:avLst/>
          </a:prstGeom>
          <a:ln>
            <a:solidFill>
              <a:srgbClr val="FF0000"/>
            </a:solidFill>
          </a:ln>
        </p:spPr>
      </p:pic>
      <p:pic>
        <p:nvPicPr>
          <p:cNvPr id="9" name="Picture 8"/>
          <p:cNvPicPr>
            <a:picLocks noChangeAspect="1"/>
          </p:cNvPicPr>
          <p:nvPr/>
        </p:nvPicPr>
        <p:blipFill>
          <a:blip r:embed="rId4"/>
          <a:stretch>
            <a:fillRect/>
          </a:stretch>
        </p:blipFill>
        <p:spPr>
          <a:xfrm>
            <a:off x="5421106" y="4008388"/>
            <a:ext cx="3379994" cy="952232"/>
          </a:xfrm>
          <a:prstGeom prst="rect">
            <a:avLst/>
          </a:prstGeom>
          <a:ln>
            <a:solidFill>
              <a:srgbClr val="FF0000"/>
            </a:solidFill>
          </a:ln>
        </p:spPr>
      </p:pic>
      <p:sp>
        <p:nvSpPr>
          <p:cNvPr id="10" name="Rectangle 9"/>
          <p:cNvSpPr/>
          <p:nvPr/>
        </p:nvSpPr>
        <p:spPr>
          <a:xfrm>
            <a:off x="205122" y="3576102"/>
            <a:ext cx="1595309" cy="338554"/>
          </a:xfrm>
          <a:prstGeom prst="rect">
            <a:avLst/>
          </a:prstGeom>
        </p:spPr>
        <p:txBody>
          <a:bodyPr wrap="none">
            <a:spAutoFit/>
          </a:bodyPr>
          <a:lstStyle/>
          <a:p>
            <a:r>
              <a:rPr lang="en-US" sz="1600" dirty="0" err="1">
                <a:latin typeface="Segoe UI" panose="020B0502040204020203" pitchFamily="34" charset="0"/>
                <a:ea typeface="Times New Roman" panose="02020603050405020304" pitchFamily="18" charset="0"/>
                <a:cs typeface="Times New Roman" panose="02020603050405020304" pitchFamily="18" charset="0"/>
              </a:rPr>
              <a:t>Tên</a:t>
            </a:r>
            <a:r>
              <a:rPr lang="en-US" sz="1600" dirty="0">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latin typeface="Segoe UI" panose="020B0502040204020203" pitchFamily="34" charset="0"/>
                <a:ea typeface="Times New Roman" panose="02020603050405020304" pitchFamily="18" charset="0"/>
                <a:cs typeface="Times New Roman" panose="02020603050405020304" pitchFamily="18" charset="0"/>
              </a:rPr>
              <a:t>bảng</a:t>
            </a:r>
            <a:r>
              <a:rPr lang="en-US" sz="1600" dirty="0">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latin typeface="Segoe UI" panose="020B0502040204020203" pitchFamily="34" charset="0"/>
                <a:ea typeface="Times New Roman" panose="02020603050405020304" pitchFamily="18" charset="0"/>
                <a:cs typeface="Times New Roman" panose="02020603050405020304" pitchFamily="18" charset="0"/>
              </a:rPr>
              <a:t>chỉ</a:t>
            </a:r>
            <a:r>
              <a:rPr lang="en-US" sz="1600" dirty="0">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latin typeface="Segoe UI" panose="020B0502040204020203" pitchFamily="34" charset="0"/>
                <a:ea typeface="Times New Roman" panose="02020603050405020304" pitchFamily="18" charset="0"/>
                <a:cs typeface="Times New Roman" panose="02020603050405020304" pitchFamily="18" charset="0"/>
              </a:rPr>
              <a:t>rõ</a:t>
            </a:r>
            <a:endParaRPr lang="en-US" sz="1600" dirty="0"/>
          </a:p>
        </p:txBody>
      </p:sp>
      <p:sp>
        <p:nvSpPr>
          <p:cNvPr id="11" name="Rectangle 10"/>
          <p:cNvSpPr/>
          <p:nvPr/>
        </p:nvSpPr>
        <p:spPr>
          <a:xfrm>
            <a:off x="5295282" y="3560862"/>
            <a:ext cx="2824812" cy="338554"/>
          </a:xfrm>
          <a:prstGeom prst="rect">
            <a:avLst/>
          </a:prstGeom>
        </p:spPr>
        <p:txBody>
          <a:bodyPr wrap="none">
            <a:spAutoFit/>
          </a:bodyPr>
          <a:lstStyle/>
          <a:p>
            <a:r>
              <a:rPr lang="en-US" sz="1600" dirty="0" err="1">
                <a:latin typeface="Segoe UI" panose="020B0502040204020203" pitchFamily="34" charset="0"/>
                <a:ea typeface="Times New Roman" panose="02020603050405020304" pitchFamily="18" charset="0"/>
                <a:cs typeface="Times New Roman" panose="02020603050405020304" pitchFamily="18" charset="0"/>
              </a:rPr>
              <a:t>Tên</a:t>
            </a:r>
            <a:r>
              <a:rPr lang="en-US" sz="1600" dirty="0">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latin typeface="Segoe UI" panose="020B0502040204020203" pitchFamily="34" charset="0"/>
                <a:ea typeface="Times New Roman" panose="02020603050405020304" pitchFamily="18" charset="0"/>
                <a:cs typeface="Times New Roman" panose="02020603050405020304" pitchFamily="18" charset="0"/>
              </a:rPr>
              <a:t>bảng</a:t>
            </a:r>
            <a:r>
              <a:rPr lang="en-US" sz="1600" dirty="0">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latin typeface="Segoe UI" panose="020B0502040204020203" pitchFamily="34" charset="0"/>
                <a:ea typeface="Times New Roman" panose="02020603050405020304" pitchFamily="18" charset="0"/>
                <a:cs typeface="Times New Roman" panose="02020603050405020304" pitchFamily="18" charset="0"/>
              </a:rPr>
              <a:t>mặc</a:t>
            </a:r>
            <a:r>
              <a:rPr lang="en-US" sz="1600" dirty="0">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latin typeface="Segoe UI" panose="020B0502040204020203" pitchFamily="34" charset="0"/>
                <a:ea typeface="Times New Roman" panose="02020603050405020304" pitchFamily="18" charset="0"/>
                <a:cs typeface="Times New Roman" panose="02020603050405020304" pitchFamily="18" charset="0"/>
              </a:rPr>
              <a:t>định</a:t>
            </a:r>
            <a:r>
              <a:rPr lang="en-US" sz="1600" dirty="0">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latin typeface="Segoe UI" panose="020B0502040204020203" pitchFamily="34" charset="0"/>
                <a:ea typeface="Times New Roman" panose="02020603050405020304" pitchFamily="18" charset="0"/>
                <a:cs typeface="Times New Roman" panose="02020603050405020304" pitchFamily="18" charset="0"/>
              </a:rPr>
              <a:t>là</a:t>
            </a:r>
            <a:r>
              <a:rPr lang="en-US" sz="1600" dirty="0">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latin typeface="Segoe UI" panose="020B0502040204020203" pitchFamily="34" charset="0"/>
                <a:ea typeface="Times New Roman" panose="02020603050405020304" pitchFamily="18" charset="0"/>
                <a:cs typeface="Times New Roman" panose="02020603050405020304" pitchFamily="18" charset="0"/>
              </a:rPr>
              <a:t>tên</a:t>
            </a:r>
            <a:r>
              <a:rPr lang="en-US" sz="1600" dirty="0">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latin typeface="Segoe UI" panose="020B0502040204020203" pitchFamily="34" charset="0"/>
                <a:ea typeface="Times New Roman" panose="02020603050405020304" pitchFamily="18" charset="0"/>
                <a:cs typeface="Times New Roman" panose="02020603050405020304" pitchFamily="18" charset="0"/>
              </a:rPr>
              <a:t>lớp</a:t>
            </a:r>
            <a:endParaRPr lang="en-US" sz="1600" dirty="0"/>
          </a:p>
        </p:txBody>
      </p:sp>
    </p:spTree>
    <p:extLst>
      <p:ext uri="{BB962C8B-B14F-4D97-AF65-F5344CB8AC3E}">
        <p14:creationId xmlns:p14="http://schemas.microsoft.com/office/powerpoint/2010/main" val="1820104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TẠO </a:t>
            </a:r>
            <a:r>
              <a:rPr lang="en-US" altLang="en-US" sz="2200" dirty="0" err="1"/>
              <a:t>THỰC</a:t>
            </a:r>
            <a:r>
              <a:rPr lang="en-US" altLang="en-US" sz="2200" dirty="0"/>
              <a:t> </a:t>
            </a:r>
            <a:r>
              <a:rPr lang="en-US" altLang="en-US" sz="2200" dirty="0" err="1"/>
              <a:t>THỂ</a:t>
            </a:r>
            <a:endParaRPr lang="en-US" altLang="en-US" sz="2200" dirty="0"/>
          </a:p>
        </p:txBody>
      </p:sp>
      <p:sp>
        <p:nvSpPr>
          <p:cNvPr id="3" name="Rectangle 2"/>
          <p:cNvSpPr/>
          <p:nvPr/>
        </p:nvSpPr>
        <p:spPr>
          <a:xfrm>
            <a:off x="137160" y="1241871"/>
            <a:ext cx="8846820" cy="355803"/>
          </a:xfrm>
          <a:prstGeom prst="rect">
            <a:avLst/>
          </a:prstGeom>
        </p:spPr>
        <p:txBody>
          <a:bodyPr wrap="square">
            <a:spAutoFit/>
          </a:bodyPr>
          <a:lstStyle/>
          <a:p>
            <a:pPr>
              <a:lnSpc>
                <a:spcPct val="107000"/>
              </a:lnSpc>
              <a:spcAft>
                <a:spcPts val="800"/>
              </a:spcAft>
            </a:pPr>
            <a:r>
              <a:rPr lang="en-US" sz="1600" b="1" dirty="0">
                <a:latin typeface="Segoe UI" panose="020B0502040204020203" pitchFamily="34" charset="0"/>
                <a:ea typeface="Times New Roman" panose="02020603050405020304" pitchFamily="18" charset="0"/>
                <a:cs typeface="Times New Roman" panose="02020603050405020304" pitchFamily="18" charset="0"/>
              </a:rPr>
              <a:t>@Table: </a:t>
            </a:r>
            <a:r>
              <a:rPr lang="en-US" sz="1600" dirty="0">
                <a:latin typeface="Segoe UI" panose="020B0502040204020203" pitchFamily="34" charset="0"/>
                <a:ea typeface="Times New Roman" panose="02020603050405020304" pitchFamily="18" charset="0"/>
                <a:cs typeface="Times New Roman" panose="02020603050405020304" pitchFamily="18" charset="0"/>
              </a:rPr>
              <a:t>X</a:t>
            </a:r>
            <a:r>
              <a:rPr lang="vi-VN" sz="1600" dirty="0">
                <a:latin typeface="Segoe UI" panose="020B0502040204020203" pitchFamily="34" charset="0"/>
                <a:ea typeface="Times New Roman" panose="02020603050405020304" pitchFamily="18" charset="0"/>
                <a:cs typeface="Times New Roman" panose="02020603050405020304" pitchFamily="18" charset="0"/>
              </a:rPr>
              <a:t>ác định bảng trong cơ sở dữ liệu mà thực thể được ánh xạ</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p:cNvSpPr/>
          <p:nvPr/>
        </p:nvSpPr>
        <p:spPr>
          <a:xfrm>
            <a:off x="174642" y="1549182"/>
            <a:ext cx="942887" cy="338554"/>
          </a:xfrm>
          <a:prstGeom prst="rect">
            <a:avLst/>
          </a:prstGeom>
        </p:spPr>
        <p:txBody>
          <a:bodyPr wrap="none">
            <a:spAutoFit/>
          </a:bodyPr>
          <a:lstStyle/>
          <a:p>
            <a:r>
              <a:rPr lang="en-US" sz="1600" dirty="0">
                <a:latin typeface="Segoe UI" panose="020B0502040204020203" pitchFamily="34" charset="0"/>
                <a:ea typeface="Times New Roman" panose="02020603050405020304" pitchFamily="18" charset="0"/>
                <a:cs typeface="Times New Roman" panose="02020603050405020304" pitchFamily="18" charset="0"/>
              </a:rPr>
              <a:t>Cú </a:t>
            </a:r>
            <a:r>
              <a:rPr lang="en-US" sz="1600" dirty="0" err="1">
                <a:latin typeface="Segoe UI" panose="020B0502040204020203" pitchFamily="34" charset="0"/>
                <a:ea typeface="Times New Roman" panose="02020603050405020304" pitchFamily="18" charset="0"/>
                <a:cs typeface="Times New Roman" panose="02020603050405020304" pitchFamily="18" charset="0"/>
              </a:rPr>
              <a:t>pháp</a:t>
            </a:r>
            <a:endParaRPr lang="en-US" sz="1600" dirty="0"/>
          </a:p>
        </p:txBody>
      </p:sp>
      <p:sp>
        <p:nvSpPr>
          <p:cNvPr id="6" name="Rectangle 5"/>
          <p:cNvSpPr/>
          <p:nvPr/>
        </p:nvSpPr>
        <p:spPr>
          <a:xfrm>
            <a:off x="1851660" y="1668321"/>
            <a:ext cx="4206240" cy="1409681"/>
          </a:xfrm>
          <a:prstGeom prst="rect">
            <a:avLst/>
          </a:prstGeom>
          <a:ln>
            <a:solidFill>
              <a:srgbClr val="FF0000"/>
            </a:solidFill>
          </a:ln>
        </p:spPr>
        <p:txBody>
          <a:bodyPr wrap="square">
            <a:spAutoFit/>
          </a:bodyPr>
          <a:lstStyle/>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@Entity</a:t>
            </a: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@Table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(name=“&lt;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Table_name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public</a:t>
            </a: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class</a:t>
            </a: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Class_name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6A737D"/>
                </a:solidFill>
                <a:latin typeface="Consolas" panose="020B0609020204030204" pitchFamily="49" charset="0"/>
                <a:ea typeface="Times New Roman" panose="02020603050405020304" pitchFamily="18" charset="0"/>
                <a:cs typeface="Courier New" panose="02070309020205020404" pitchFamily="49" charset="0"/>
              </a:rPr>
              <a:t>// fields, getters and setters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p:cNvSpPr/>
          <p:nvPr/>
        </p:nvSpPr>
        <p:spPr>
          <a:xfrm>
            <a:off x="220362" y="2996982"/>
            <a:ext cx="654346" cy="338554"/>
          </a:xfrm>
          <a:prstGeom prst="rect">
            <a:avLst/>
          </a:prstGeom>
        </p:spPr>
        <p:txBody>
          <a:bodyPr wrap="none">
            <a:spAutoFit/>
          </a:bodyPr>
          <a:lstStyle/>
          <a:p>
            <a:r>
              <a:rPr lang="en-US" sz="1600" dirty="0">
                <a:latin typeface="Segoe UI" panose="020B0502040204020203" pitchFamily="34" charset="0"/>
                <a:ea typeface="Times New Roman" panose="02020603050405020304" pitchFamily="18" charset="0"/>
                <a:cs typeface="Times New Roman" panose="02020603050405020304" pitchFamily="18" charset="0"/>
              </a:rPr>
              <a:t>Ví </a:t>
            </a:r>
            <a:r>
              <a:rPr lang="en-US" sz="1600" dirty="0" err="1">
                <a:latin typeface="Segoe UI" panose="020B0502040204020203" pitchFamily="34" charset="0"/>
                <a:ea typeface="Times New Roman" panose="02020603050405020304" pitchFamily="18" charset="0"/>
                <a:cs typeface="Times New Roman" panose="02020603050405020304" pitchFamily="18" charset="0"/>
              </a:rPr>
              <a:t>dụ</a:t>
            </a:r>
            <a:endParaRPr lang="en-US" sz="1600" dirty="0"/>
          </a:p>
        </p:txBody>
      </p:sp>
      <p:pic>
        <p:nvPicPr>
          <p:cNvPr id="2" name="Picture 1"/>
          <p:cNvPicPr>
            <a:picLocks noChangeAspect="1"/>
          </p:cNvPicPr>
          <p:nvPr/>
        </p:nvPicPr>
        <p:blipFill>
          <a:blip r:embed="rId2"/>
          <a:stretch>
            <a:fillRect/>
          </a:stretch>
        </p:blipFill>
        <p:spPr>
          <a:xfrm>
            <a:off x="2372437" y="3189349"/>
            <a:ext cx="3289223" cy="574020"/>
          </a:xfrm>
          <a:prstGeom prst="rect">
            <a:avLst/>
          </a:prstGeom>
          <a:ln>
            <a:solidFill>
              <a:srgbClr val="FF0000"/>
            </a:solidFill>
          </a:ln>
        </p:spPr>
      </p:pic>
      <p:pic>
        <p:nvPicPr>
          <p:cNvPr id="9" name="Picture 8"/>
          <p:cNvPicPr>
            <a:picLocks noChangeAspect="1"/>
          </p:cNvPicPr>
          <p:nvPr/>
        </p:nvPicPr>
        <p:blipFill>
          <a:blip r:embed="rId3"/>
          <a:stretch>
            <a:fillRect/>
          </a:stretch>
        </p:blipFill>
        <p:spPr>
          <a:xfrm>
            <a:off x="2231454" y="3842211"/>
            <a:ext cx="3629532" cy="1247949"/>
          </a:xfrm>
          <a:prstGeom prst="rect">
            <a:avLst/>
          </a:prstGeom>
          <a:ln>
            <a:solidFill>
              <a:srgbClr val="FF0000"/>
            </a:solidFill>
          </a:ln>
        </p:spPr>
      </p:pic>
    </p:spTree>
    <p:extLst>
      <p:ext uri="{BB962C8B-B14F-4D97-AF65-F5344CB8AC3E}">
        <p14:creationId xmlns:p14="http://schemas.microsoft.com/office/powerpoint/2010/main" val="23776886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TẠO </a:t>
            </a:r>
            <a:r>
              <a:rPr lang="en-US" altLang="en-US" sz="2200" dirty="0" err="1"/>
              <a:t>THỰC</a:t>
            </a:r>
            <a:r>
              <a:rPr lang="en-US" altLang="en-US" sz="2200" dirty="0"/>
              <a:t> </a:t>
            </a:r>
            <a:r>
              <a:rPr lang="en-US" altLang="en-US" sz="2200" dirty="0" err="1"/>
              <a:t>THỂ</a:t>
            </a:r>
            <a:endParaRPr lang="en-US" altLang="en-US" sz="2200" dirty="0"/>
          </a:p>
        </p:txBody>
      </p:sp>
      <p:sp>
        <p:nvSpPr>
          <p:cNvPr id="3" name="Rectangle 2"/>
          <p:cNvSpPr/>
          <p:nvPr/>
        </p:nvSpPr>
        <p:spPr>
          <a:xfrm>
            <a:off x="137160" y="1241871"/>
            <a:ext cx="8846820" cy="355803"/>
          </a:xfrm>
          <a:prstGeom prst="rect">
            <a:avLst/>
          </a:prstGeom>
        </p:spPr>
        <p:txBody>
          <a:bodyPr wrap="square">
            <a:spAutoFit/>
          </a:bodyPr>
          <a:lstStyle/>
          <a:p>
            <a:pPr>
              <a:lnSpc>
                <a:spcPct val="107000"/>
              </a:lnSpc>
              <a:spcAft>
                <a:spcPts val="800"/>
              </a:spcAft>
            </a:pPr>
            <a:r>
              <a:rPr lang="en-US" sz="1600" b="1" dirty="0">
                <a:latin typeface="Segoe UI" panose="020B0502040204020203" pitchFamily="34" charset="0"/>
                <a:ea typeface="Times New Roman" panose="02020603050405020304" pitchFamily="18" charset="0"/>
                <a:cs typeface="Times New Roman" panose="02020603050405020304" pitchFamily="18" charset="0"/>
              </a:rPr>
              <a:t>@Id: </a:t>
            </a:r>
            <a:r>
              <a:rPr lang="en-US" sz="1600" dirty="0">
                <a:latin typeface="Segoe UI" panose="020B0502040204020203" pitchFamily="34" charset="0"/>
                <a:ea typeface="Times New Roman" panose="02020603050405020304" pitchFamily="18" charset="0"/>
                <a:cs typeface="Times New Roman" panose="02020603050405020304" pitchFamily="18" charset="0"/>
              </a:rPr>
              <a:t>Xác </a:t>
            </a:r>
            <a:r>
              <a:rPr lang="en-US" sz="1600" dirty="0" err="1">
                <a:latin typeface="Segoe UI" panose="020B0502040204020203" pitchFamily="34" charset="0"/>
                <a:ea typeface="Times New Roman" panose="02020603050405020304" pitchFamily="18" charset="0"/>
                <a:cs typeface="Times New Roman" panose="02020603050405020304" pitchFamily="18" charset="0"/>
              </a:rPr>
              <a:t>định</a:t>
            </a:r>
            <a:r>
              <a:rPr lang="en-US" sz="1600" dirty="0">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latin typeface="Segoe UI" panose="020B0502040204020203" pitchFamily="34" charset="0"/>
                <a:ea typeface="Times New Roman" panose="02020603050405020304" pitchFamily="18" charset="0"/>
                <a:cs typeface="Times New Roman" panose="02020603050405020304" pitchFamily="18" charset="0"/>
              </a:rPr>
              <a:t>khóa</a:t>
            </a:r>
            <a:r>
              <a:rPr lang="en-US" sz="1600" dirty="0">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latin typeface="Segoe UI" panose="020B0502040204020203" pitchFamily="34" charset="0"/>
                <a:ea typeface="Times New Roman" panose="02020603050405020304" pitchFamily="18" charset="0"/>
                <a:cs typeface="Times New Roman" panose="02020603050405020304" pitchFamily="18" charset="0"/>
              </a:rPr>
              <a:t>chính</a:t>
            </a:r>
            <a:r>
              <a:rPr lang="en-US" sz="1600" dirty="0">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latin typeface="Segoe UI" panose="020B0502040204020203" pitchFamily="34" charset="0"/>
                <a:ea typeface="Times New Roman" panose="02020603050405020304" pitchFamily="18" charset="0"/>
                <a:cs typeface="Times New Roman" panose="02020603050405020304" pitchFamily="18" charset="0"/>
              </a:rPr>
              <a:t>của</a:t>
            </a:r>
            <a:r>
              <a:rPr lang="en-US" sz="1600" dirty="0">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latin typeface="Segoe UI" panose="020B0502040204020203" pitchFamily="34" charset="0"/>
                <a:ea typeface="Times New Roman" panose="02020603050405020304" pitchFamily="18" charset="0"/>
                <a:cs typeface="Times New Roman" panose="02020603050405020304" pitchFamily="18" charset="0"/>
              </a:rPr>
              <a:t>thực</a:t>
            </a:r>
            <a:r>
              <a:rPr lang="en-US" sz="1600" dirty="0">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latin typeface="Segoe UI" panose="020B0502040204020203" pitchFamily="34" charset="0"/>
                <a:ea typeface="Times New Roman" panose="02020603050405020304" pitchFamily="18" charset="0"/>
                <a:cs typeface="Times New Roman" panose="02020603050405020304" pitchFamily="18" charset="0"/>
              </a:rPr>
              <a:t>thể</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p:cNvSpPr/>
          <p:nvPr/>
        </p:nvSpPr>
        <p:spPr>
          <a:xfrm>
            <a:off x="174642" y="1549182"/>
            <a:ext cx="942887" cy="338554"/>
          </a:xfrm>
          <a:prstGeom prst="rect">
            <a:avLst/>
          </a:prstGeom>
        </p:spPr>
        <p:txBody>
          <a:bodyPr wrap="none">
            <a:spAutoFit/>
          </a:bodyPr>
          <a:lstStyle/>
          <a:p>
            <a:r>
              <a:rPr lang="en-US" sz="1600" dirty="0">
                <a:latin typeface="Segoe UI" panose="020B0502040204020203" pitchFamily="34" charset="0"/>
                <a:ea typeface="Times New Roman" panose="02020603050405020304" pitchFamily="18" charset="0"/>
                <a:cs typeface="Times New Roman" panose="02020603050405020304" pitchFamily="18" charset="0"/>
              </a:rPr>
              <a:t>Cú </a:t>
            </a:r>
            <a:r>
              <a:rPr lang="en-US" sz="1600" dirty="0" err="1">
                <a:latin typeface="Segoe UI" panose="020B0502040204020203" pitchFamily="34" charset="0"/>
                <a:ea typeface="Times New Roman" panose="02020603050405020304" pitchFamily="18" charset="0"/>
                <a:cs typeface="Times New Roman" panose="02020603050405020304" pitchFamily="18" charset="0"/>
              </a:rPr>
              <a:t>pháp</a:t>
            </a:r>
            <a:endParaRPr lang="en-US" sz="1600" dirty="0"/>
          </a:p>
        </p:txBody>
      </p:sp>
      <p:sp>
        <p:nvSpPr>
          <p:cNvPr id="6" name="Rectangle 5"/>
          <p:cNvSpPr/>
          <p:nvPr/>
        </p:nvSpPr>
        <p:spPr>
          <a:xfrm>
            <a:off x="1874520" y="1767381"/>
            <a:ext cx="4411980" cy="619272"/>
          </a:xfrm>
          <a:prstGeom prst="rect">
            <a:avLst/>
          </a:prstGeom>
          <a:ln>
            <a:solidFill>
              <a:srgbClr val="FF0000"/>
            </a:solidFill>
          </a:ln>
        </p:spPr>
        <p:txBody>
          <a:bodyPr wrap="square">
            <a:spAutoFit/>
          </a:bodyPr>
          <a:lstStyle/>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@Id</a:t>
            </a: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FF0000"/>
                </a:solidFill>
                <a:latin typeface="Consolas" panose="020B0609020204030204" pitchFamily="49" charset="0"/>
                <a:ea typeface="Times New Roman" panose="02020603050405020304" pitchFamily="18" charset="0"/>
                <a:cs typeface="Courier New" panose="02070309020205020404" pitchFamily="49" charset="0"/>
              </a:rPr>
              <a:t>private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 &lt;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Data_Type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Property_Name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p>
        </p:txBody>
      </p:sp>
      <p:sp>
        <p:nvSpPr>
          <p:cNvPr id="8" name="Rectangle 7"/>
          <p:cNvSpPr/>
          <p:nvPr/>
        </p:nvSpPr>
        <p:spPr>
          <a:xfrm>
            <a:off x="220362" y="2646462"/>
            <a:ext cx="654346" cy="338554"/>
          </a:xfrm>
          <a:prstGeom prst="rect">
            <a:avLst/>
          </a:prstGeom>
        </p:spPr>
        <p:txBody>
          <a:bodyPr wrap="none">
            <a:spAutoFit/>
          </a:bodyPr>
          <a:lstStyle/>
          <a:p>
            <a:r>
              <a:rPr lang="en-US" sz="1600" dirty="0">
                <a:latin typeface="Segoe UI" panose="020B0502040204020203" pitchFamily="34" charset="0"/>
                <a:ea typeface="Times New Roman" panose="02020603050405020304" pitchFamily="18" charset="0"/>
                <a:cs typeface="Times New Roman" panose="02020603050405020304" pitchFamily="18" charset="0"/>
              </a:rPr>
              <a:t>Ví </a:t>
            </a:r>
            <a:r>
              <a:rPr lang="en-US" sz="1600" dirty="0" err="1">
                <a:latin typeface="Segoe UI" panose="020B0502040204020203" pitchFamily="34" charset="0"/>
                <a:ea typeface="Times New Roman" panose="02020603050405020304" pitchFamily="18" charset="0"/>
                <a:cs typeface="Times New Roman" panose="02020603050405020304" pitchFamily="18" charset="0"/>
              </a:rPr>
              <a:t>dụ</a:t>
            </a:r>
            <a:endParaRPr lang="en-US" sz="1600" dirty="0"/>
          </a:p>
        </p:txBody>
      </p:sp>
      <p:pic>
        <p:nvPicPr>
          <p:cNvPr id="7" name="Picture 6"/>
          <p:cNvPicPr>
            <a:picLocks noChangeAspect="1"/>
          </p:cNvPicPr>
          <p:nvPr/>
        </p:nvPicPr>
        <p:blipFill>
          <a:blip r:embed="rId2"/>
          <a:stretch>
            <a:fillRect/>
          </a:stretch>
        </p:blipFill>
        <p:spPr>
          <a:xfrm>
            <a:off x="2281969" y="2765080"/>
            <a:ext cx="3162741" cy="390580"/>
          </a:xfrm>
          <a:prstGeom prst="rect">
            <a:avLst/>
          </a:prstGeom>
          <a:ln>
            <a:solidFill>
              <a:srgbClr val="FF0000"/>
            </a:solidFill>
          </a:ln>
        </p:spPr>
      </p:pic>
      <p:pic>
        <p:nvPicPr>
          <p:cNvPr id="10" name="Picture 9"/>
          <p:cNvPicPr>
            <a:picLocks noChangeAspect="1"/>
          </p:cNvPicPr>
          <p:nvPr/>
        </p:nvPicPr>
        <p:blipFill>
          <a:blip r:embed="rId3"/>
          <a:stretch>
            <a:fillRect/>
          </a:stretch>
        </p:blipFill>
        <p:spPr>
          <a:xfrm>
            <a:off x="2273478" y="3493727"/>
            <a:ext cx="2336622" cy="715521"/>
          </a:xfrm>
          <a:prstGeom prst="rect">
            <a:avLst/>
          </a:prstGeom>
          <a:ln>
            <a:solidFill>
              <a:srgbClr val="FF0000"/>
            </a:solidFill>
          </a:ln>
        </p:spPr>
      </p:pic>
    </p:spTree>
    <p:extLst>
      <p:ext uri="{BB962C8B-B14F-4D97-AF65-F5344CB8AC3E}">
        <p14:creationId xmlns:p14="http://schemas.microsoft.com/office/powerpoint/2010/main" val="10664538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TẠO </a:t>
            </a:r>
            <a:r>
              <a:rPr lang="en-US" altLang="en-US" sz="2200" dirty="0" err="1"/>
              <a:t>THỰC</a:t>
            </a:r>
            <a:r>
              <a:rPr lang="en-US" altLang="en-US" sz="2200" dirty="0"/>
              <a:t> </a:t>
            </a:r>
            <a:r>
              <a:rPr lang="en-US" altLang="en-US" sz="2200" dirty="0" err="1"/>
              <a:t>THỂ</a:t>
            </a:r>
            <a:endParaRPr lang="en-US" altLang="en-US" sz="2200" dirty="0"/>
          </a:p>
        </p:txBody>
      </p:sp>
      <p:sp>
        <p:nvSpPr>
          <p:cNvPr id="3" name="Rectangle 2"/>
          <p:cNvSpPr/>
          <p:nvPr/>
        </p:nvSpPr>
        <p:spPr>
          <a:xfrm>
            <a:off x="137160" y="1241871"/>
            <a:ext cx="8846820" cy="355803"/>
          </a:xfrm>
          <a:prstGeom prst="rect">
            <a:avLst/>
          </a:prstGeom>
        </p:spPr>
        <p:txBody>
          <a:bodyPr wrap="square">
            <a:spAutoFit/>
          </a:bodyPr>
          <a:lstStyle/>
          <a:p>
            <a:pPr>
              <a:lnSpc>
                <a:spcPct val="107000"/>
              </a:lnSpc>
              <a:spcAft>
                <a:spcPts val="800"/>
              </a:spcAft>
            </a:pPr>
            <a:r>
              <a:rPr lang="en-US" sz="1600" b="1" dirty="0">
                <a:latin typeface="Segoe UI" panose="020B0502040204020203" pitchFamily="34" charset="0"/>
                <a:ea typeface="Times New Roman" panose="02020603050405020304" pitchFamily="18" charset="0"/>
                <a:cs typeface="Times New Roman" panose="02020603050405020304" pitchFamily="18" charset="0"/>
              </a:rPr>
              <a:t>@GeneratedValue: </a:t>
            </a:r>
            <a:r>
              <a:rPr lang="en-US" sz="1600" dirty="0">
                <a:latin typeface="Segoe UI" panose="020B0502040204020203" pitchFamily="34" charset="0"/>
                <a:ea typeface="Times New Roman" panose="02020603050405020304" pitchFamily="18" charset="0"/>
                <a:cs typeface="Times New Roman" panose="02020603050405020304" pitchFamily="18" charset="0"/>
              </a:rPr>
              <a:t>X</a:t>
            </a:r>
            <a:r>
              <a:rPr lang="vi-VN" sz="1600" dirty="0">
                <a:latin typeface="Segoe UI" panose="020B0502040204020203" pitchFamily="34" charset="0"/>
                <a:ea typeface="Times New Roman" panose="02020603050405020304" pitchFamily="18" charset="0"/>
                <a:cs typeface="Times New Roman" panose="02020603050405020304" pitchFamily="18" charset="0"/>
              </a:rPr>
              <a:t>ác định các chiến lược tạo cho các giá trị của khóa chính</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p:cNvSpPr/>
          <p:nvPr/>
        </p:nvSpPr>
        <p:spPr>
          <a:xfrm>
            <a:off x="174642" y="1549182"/>
            <a:ext cx="942887" cy="338554"/>
          </a:xfrm>
          <a:prstGeom prst="rect">
            <a:avLst/>
          </a:prstGeom>
        </p:spPr>
        <p:txBody>
          <a:bodyPr wrap="none">
            <a:spAutoFit/>
          </a:bodyPr>
          <a:lstStyle/>
          <a:p>
            <a:r>
              <a:rPr lang="en-US" sz="1600" dirty="0">
                <a:latin typeface="Segoe UI" panose="020B0502040204020203" pitchFamily="34" charset="0"/>
                <a:ea typeface="Times New Roman" panose="02020603050405020304" pitchFamily="18" charset="0"/>
                <a:cs typeface="Times New Roman" panose="02020603050405020304" pitchFamily="18" charset="0"/>
              </a:rPr>
              <a:t>Cú </a:t>
            </a:r>
            <a:r>
              <a:rPr lang="en-US" sz="1600" dirty="0" err="1">
                <a:latin typeface="Segoe UI" panose="020B0502040204020203" pitchFamily="34" charset="0"/>
                <a:ea typeface="Times New Roman" panose="02020603050405020304" pitchFamily="18" charset="0"/>
                <a:cs typeface="Times New Roman" panose="02020603050405020304" pitchFamily="18" charset="0"/>
              </a:rPr>
              <a:t>pháp</a:t>
            </a:r>
            <a:endParaRPr lang="en-US" sz="1600" dirty="0"/>
          </a:p>
        </p:txBody>
      </p:sp>
      <p:sp>
        <p:nvSpPr>
          <p:cNvPr id="6" name="Rectangle 5"/>
          <p:cNvSpPr/>
          <p:nvPr/>
        </p:nvSpPr>
        <p:spPr>
          <a:xfrm>
            <a:off x="1874520" y="1767381"/>
            <a:ext cx="6873240" cy="882742"/>
          </a:xfrm>
          <a:prstGeom prst="rect">
            <a:avLst/>
          </a:prstGeom>
          <a:ln>
            <a:solidFill>
              <a:srgbClr val="FF0000"/>
            </a:solidFill>
          </a:ln>
        </p:spPr>
        <p:txBody>
          <a:bodyPr wrap="square">
            <a:spAutoFit/>
          </a:bodyPr>
          <a:lstStyle/>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@Id</a:t>
            </a: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@GeneratedValue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a:t>
            </a: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strategy = </a:t>
            </a:r>
            <a:r>
              <a:rPr lang="en-US" sz="1600" dirty="0" err="1">
                <a:solidFill>
                  <a:srgbClr val="D73A49"/>
                </a:solidFill>
                <a:latin typeface="Consolas" panose="020B0609020204030204" pitchFamily="49" charset="0"/>
                <a:ea typeface="Times New Roman" panose="02020603050405020304" pitchFamily="18" charset="0"/>
                <a:cs typeface="Courier New" panose="02070309020205020404" pitchFamily="49" charset="0"/>
              </a:rPr>
              <a:t>GenerationType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.&lt;Strategy_Name&gt;)</a:t>
            </a: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FF0000"/>
                </a:solidFill>
                <a:latin typeface="Consolas" panose="020B0609020204030204" pitchFamily="49" charset="0"/>
                <a:ea typeface="Times New Roman" panose="02020603050405020304" pitchFamily="18" charset="0"/>
                <a:cs typeface="Courier New" panose="02070309020205020404" pitchFamily="49" charset="0"/>
              </a:rPr>
              <a:t>private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 &lt;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Data_Type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Property_Name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p>
        </p:txBody>
      </p:sp>
      <p:sp>
        <p:nvSpPr>
          <p:cNvPr id="8" name="Rectangle 7"/>
          <p:cNvSpPr/>
          <p:nvPr/>
        </p:nvSpPr>
        <p:spPr>
          <a:xfrm>
            <a:off x="220362" y="2646462"/>
            <a:ext cx="654346" cy="338554"/>
          </a:xfrm>
          <a:prstGeom prst="rect">
            <a:avLst/>
          </a:prstGeom>
        </p:spPr>
        <p:txBody>
          <a:bodyPr wrap="none">
            <a:spAutoFit/>
          </a:bodyPr>
          <a:lstStyle/>
          <a:p>
            <a:r>
              <a:rPr lang="en-US" sz="1600" dirty="0">
                <a:latin typeface="Segoe UI" panose="020B0502040204020203" pitchFamily="34" charset="0"/>
                <a:ea typeface="Times New Roman" panose="02020603050405020304" pitchFamily="18" charset="0"/>
                <a:cs typeface="Times New Roman" panose="02020603050405020304" pitchFamily="18" charset="0"/>
              </a:rPr>
              <a:t>Ví </a:t>
            </a:r>
            <a:r>
              <a:rPr lang="en-US" sz="1600" dirty="0" err="1">
                <a:latin typeface="Segoe UI" panose="020B0502040204020203" pitchFamily="34" charset="0"/>
                <a:ea typeface="Times New Roman" panose="02020603050405020304" pitchFamily="18" charset="0"/>
                <a:cs typeface="Times New Roman" panose="02020603050405020304" pitchFamily="18" charset="0"/>
              </a:rPr>
              <a:t>dụ</a:t>
            </a:r>
            <a:endParaRPr lang="en-US" sz="1600" dirty="0"/>
          </a:p>
        </p:txBody>
      </p:sp>
      <p:pic>
        <p:nvPicPr>
          <p:cNvPr id="2" name="Picture 1"/>
          <p:cNvPicPr>
            <a:picLocks noChangeAspect="1"/>
          </p:cNvPicPr>
          <p:nvPr/>
        </p:nvPicPr>
        <p:blipFill>
          <a:blip r:embed="rId2"/>
          <a:stretch>
            <a:fillRect/>
          </a:stretch>
        </p:blipFill>
        <p:spPr>
          <a:xfrm>
            <a:off x="2760999" y="3064140"/>
            <a:ext cx="4277322" cy="752580"/>
          </a:xfrm>
          <a:prstGeom prst="rect">
            <a:avLst/>
          </a:prstGeom>
          <a:ln>
            <a:solidFill>
              <a:srgbClr val="FF0000"/>
            </a:solidFill>
          </a:ln>
        </p:spPr>
      </p:pic>
      <p:pic>
        <p:nvPicPr>
          <p:cNvPr id="9" name="Picture 8"/>
          <p:cNvPicPr>
            <a:picLocks noChangeAspect="1"/>
          </p:cNvPicPr>
          <p:nvPr/>
        </p:nvPicPr>
        <p:blipFill>
          <a:blip r:embed="rId3"/>
          <a:stretch>
            <a:fillRect/>
          </a:stretch>
        </p:blipFill>
        <p:spPr>
          <a:xfrm>
            <a:off x="2084640" y="4100454"/>
            <a:ext cx="5477639" cy="828791"/>
          </a:xfrm>
          <a:prstGeom prst="rect">
            <a:avLst/>
          </a:prstGeom>
          <a:ln>
            <a:solidFill>
              <a:srgbClr val="FF0000"/>
            </a:solidFill>
          </a:ln>
        </p:spPr>
      </p:pic>
    </p:spTree>
    <p:extLst>
      <p:ext uri="{BB962C8B-B14F-4D97-AF65-F5344CB8AC3E}">
        <p14:creationId xmlns:p14="http://schemas.microsoft.com/office/powerpoint/2010/main" val="29343259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TẠO </a:t>
            </a:r>
            <a:r>
              <a:rPr lang="en-US" altLang="en-US" sz="2200" dirty="0" err="1"/>
              <a:t>THỰC</a:t>
            </a:r>
            <a:r>
              <a:rPr lang="en-US" altLang="en-US" sz="2200" dirty="0"/>
              <a:t> </a:t>
            </a:r>
            <a:r>
              <a:rPr lang="en-US" altLang="en-US" sz="2200" dirty="0" err="1"/>
              <a:t>THỂ</a:t>
            </a:r>
            <a:endParaRPr lang="en-US" altLang="en-US" sz="2200" dirty="0"/>
          </a:p>
        </p:txBody>
      </p:sp>
      <p:sp>
        <p:nvSpPr>
          <p:cNvPr id="3" name="Rectangle 2"/>
          <p:cNvSpPr/>
          <p:nvPr/>
        </p:nvSpPr>
        <p:spPr>
          <a:xfrm>
            <a:off x="137160" y="1241871"/>
            <a:ext cx="8846820" cy="355803"/>
          </a:xfrm>
          <a:prstGeom prst="rect">
            <a:avLst/>
          </a:prstGeom>
        </p:spPr>
        <p:txBody>
          <a:bodyPr wrap="square">
            <a:spAutoFit/>
          </a:bodyPr>
          <a:lstStyle/>
          <a:p>
            <a:pPr>
              <a:lnSpc>
                <a:spcPct val="107000"/>
              </a:lnSpc>
              <a:spcAft>
                <a:spcPts val="800"/>
              </a:spcAft>
            </a:pPr>
            <a:r>
              <a:rPr lang="en-US" sz="1600" b="1" dirty="0">
                <a:latin typeface="Segoe UI" panose="020B0502040204020203" pitchFamily="34" charset="0"/>
                <a:ea typeface="Times New Roman" panose="02020603050405020304" pitchFamily="18" charset="0"/>
                <a:cs typeface="Times New Roman" panose="02020603050405020304" pitchFamily="18" charset="0"/>
              </a:rPr>
              <a:t>@GeneratedValue: </a:t>
            </a:r>
            <a:r>
              <a:rPr lang="en-US" sz="1600" dirty="0">
                <a:latin typeface="Segoe UI" panose="020B0502040204020203" pitchFamily="34" charset="0"/>
                <a:ea typeface="Times New Roman" panose="02020603050405020304" pitchFamily="18" charset="0"/>
                <a:cs typeface="Times New Roman" panose="02020603050405020304" pitchFamily="18" charset="0"/>
              </a:rPr>
              <a:t>X</a:t>
            </a:r>
            <a:r>
              <a:rPr lang="vi-VN" sz="1600" dirty="0">
                <a:latin typeface="Segoe UI" panose="020B0502040204020203" pitchFamily="34" charset="0"/>
                <a:ea typeface="Times New Roman" panose="02020603050405020304" pitchFamily="18" charset="0"/>
                <a:cs typeface="Times New Roman" panose="02020603050405020304" pitchFamily="18" charset="0"/>
              </a:rPr>
              <a:t>ác định các chiến lược tạo cho các giá trị của khóa chính</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p:cNvSpPr/>
          <p:nvPr/>
        </p:nvSpPr>
        <p:spPr>
          <a:xfrm>
            <a:off x="174642" y="1549182"/>
            <a:ext cx="942887" cy="338554"/>
          </a:xfrm>
          <a:prstGeom prst="rect">
            <a:avLst/>
          </a:prstGeom>
        </p:spPr>
        <p:txBody>
          <a:bodyPr wrap="none">
            <a:spAutoFit/>
          </a:bodyPr>
          <a:lstStyle/>
          <a:p>
            <a:r>
              <a:rPr lang="en-US" sz="1600" dirty="0">
                <a:latin typeface="Segoe UI" panose="020B0502040204020203" pitchFamily="34" charset="0"/>
                <a:ea typeface="Times New Roman" panose="02020603050405020304" pitchFamily="18" charset="0"/>
                <a:cs typeface="Times New Roman" panose="02020603050405020304" pitchFamily="18" charset="0"/>
              </a:rPr>
              <a:t>Cú </a:t>
            </a:r>
            <a:r>
              <a:rPr lang="en-US" sz="1600" dirty="0" err="1">
                <a:latin typeface="Segoe UI" panose="020B0502040204020203" pitchFamily="34" charset="0"/>
                <a:ea typeface="Times New Roman" panose="02020603050405020304" pitchFamily="18" charset="0"/>
                <a:cs typeface="Times New Roman" panose="02020603050405020304" pitchFamily="18" charset="0"/>
              </a:rPr>
              <a:t>pháp</a:t>
            </a:r>
            <a:endParaRPr lang="en-US" sz="1600" dirty="0"/>
          </a:p>
        </p:txBody>
      </p:sp>
      <p:sp>
        <p:nvSpPr>
          <p:cNvPr id="6" name="Rectangle 5"/>
          <p:cNvSpPr/>
          <p:nvPr/>
        </p:nvSpPr>
        <p:spPr>
          <a:xfrm>
            <a:off x="1874520" y="1767381"/>
            <a:ext cx="6873240" cy="882742"/>
          </a:xfrm>
          <a:prstGeom prst="rect">
            <a:avLst/>
          </a:prstGeom>
          <a:ln>
            <a:solidFill>
              <a:srgbClr val="FF0000"/>
            </a:solidFill>
          </a:ln>
        </p:spPr>
        <p:txBody>
          <a:bodyPr wrap="square">
            <a:spAutoFit/>
          </a:bodyPr>
          <a:lstStyle/>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@Id</a:t>
            </a: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@GeneratedValue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a:t>
            </a: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strategy = </a:t>
            </a:r>
            <a:r>
              <a:rPr lang="en-US" sz="1600" dirty="0" err="1">
                <a:solidFill>
                  <a:srgbClr val="D73A49"/>
                </a:solidFill>
                <a:latin typeface="Consolas" panose="020B0609020204030204" pitchFamily="49" charset="0"/>
                <a:ea typeface="Times New Roman" panose="02020603050405020304" pitchFamily="18" charset="0"/>
                <a:cs typeface="Courier New" panose="02070309020205020404" pitchFamily="49" charset="0"/>
              </a:rPr>
              <a:t>GenerationType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.&lt;Strategy_Name&gt;)</a:t>
            </a: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FF0000"/>
                </a:solidFill>
                <a:latin typeface="Consolas" panose="020B0609020204030204" pitchFamily="49" charset="0"/>
                <a:ea typeface="Times New Roman" panose="02020603050405020304" pitchFamily="18" charset="0"/>
                <a:cs typeface="Courier New" panose="02070309020205020404" pitchFamily="49" charset="0"/>
              </a:rPr>
              <a:t>private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 &lt;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Data_Type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Property_Name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p>
        </p:txBody>
      </p:sp>
      <p:sp>
        <p:nvSpPr>
          <p:cNvPr id="7" name="Rectangle 6"/>
          <p:cNvSpPr/>
          <p:nvPr/>
        </p:nvSpPr>
        <p:spPr>
          <a:xfrm>
            <a:off x="248285" y="2882682"/>
            <a:ext cx="8636636" cy="2012859"/>
          </a:xfrm>
          <a:prstGeom prst="rect">
            <a:avLst/>
          </a:prstGeom>
        </p:spPr>
        <p:txBody>
          <a:bodyPr wrap="square">
            <a:spAutoFit/>
          </a:bodyPr>
          <a:lstStyle/>
          <a:p>
            <a:pPr algn="just">
              <a:lnSpc>
                <a:spcPct val="130000"/>
              </a:lnSpc>
            </a:pPr>
            <a:r>
              <a:rPr lang="en-US" sz="1600" b="1" dirty="0">
                <a:latin typeface="Consolas" panose="020B0609020204030204" pitchFamily="49" charset="0"/>
                <a:ea typeface="Times New Roman" panose="02020603050405020304" pitchFamily="18" charset="0"/>
                <a:cs typeface="Courier New" panose="02070309020205020404" pitchFamily="49" charset="0"/>
              </a:rPr>
              <a:t>Strategy_Name:</a:t>
            </a:r>
          </a:p>
          <a:p>
            <a:pPr algn="just">
              <a:lnSpc>
                <a:spcPct val="130000"/>
              </a:lnSpc>
            </a:pPr>
            <a:r>
              <a:rPr lang="en-US" sz="1600" dirty="0"/>
              <a:t>- AUTO: G</a:t>
            </a:r>
            <a:r>
              <a:rPr lang="vi-VN" sz="1600" dirty="0"/>
              <a:t>án giá trị tự động, giá trị đó có thể được sinh ra bởi SEQUENCE hoặc tự tăng </a:t>
            </a:r>
            <a:endParaRPr lang="en-US" sz="1600" dirty="0"/>
          </a:p>
          <a:p>
            <a:pPr algn="just">
              <a:lnSpc>
                <a:spcPct val="130000"/>
              </a:lnSpc>
            </a:pPr>
            <a:r>
              <a:rPr lang="en-US" sz="1600" dirty="0"/>
              <a:t>- </a:t>
            </a:r>
            <a:r>
              <a:rPr lang="vi-VN" sz="1600" dirty="0"/>
              <a:t>SEQUENCE</a:t>
            </a:r>
            <a:r>
              <a:rPr lang="en-US" sz="1600" dirty="0"/>
              <a:t>: L</a:t>
            </a:r>
            <a:r>
              <a:rPr lang="vi-VN" sz="1600" dirty="0"/>
              <a:t>ưu trữ một giá trị tăng dần sau mỗi lần gọi để lấy giá trị tiếp theo</a:t>
            </a:r>
            <a:endParaRPr lang="en-US" sz="1600" dirty="0"/>
          </a:p>
          <a:p>
            <a:pPr algn="just">
              <a:lnSpc>
                <a:spcPct val="130000"/>
              </a:lnSpc>
            </a:pPr>
            <a:r>
              <a:rPr lang="en-US" sz="1600" dirty="0"/>
              <a:t>- IDENTITY: G</a:t>
            </a:r>
            <a:r>
              <a:rPr lang="vi-VN" sz="1600" dirty="0"/>
              <a:t>iá trị được sinh ra bởi một cột định danh trong</a:t>
            </a:r>
            <a:r>
              <a:rPr lang="en-US" sz="1600" dirty="0"/>
              <a:t> </a:t>
            </a:r>
            <a:r>
              <a:rPr lang="en-US" sz="1600" dirty="0" err="1"/>
              <a:t>bảng</a:t>
            </a:r>
            <a:r>
              <a:rPr lang="en-US" sz="1600" dirty="0"/>
              <a:t> </a:t>
            </a:r>
            <a:r>
              <a:rPr lang="en-US" sz="1600" dirty="0" err="1"/>
              <a:t>cơ</a:t>
            </a:r>
            <a:r>
              <a:rPr lang="en-US" sz="1600" dirty="0"/>
              <a:t> </a:t>
            </a:r>
            <a:r>
              <a:rPr lang="en-US" sz="1600" dirty="0" err="1"/>
              <a:t>sở</a:t>
            </a:r>
            <a:r>
              <a:rPr lang="en-US" sz="1600" dirty="0"/>
              <a:t> </a:t>
            </a:r>
            <a:r>
              <a:rPr lang="en-US" sz="1600" dirty="0" err="1"/>
              <a:t>dữ</a:t>
            </a:r>
            <a:r>
              <a:rPr lang="en-US" sz="1600" dirty="0"/>
              <a:t> </a:t>
            </a:r>
            <a:r>
              <a:rPr lang="en-US" sz="1600" dirty="0" err="1"/>
              <a:t>liệu</a:t>
            </a:r>
            <a:r>
              <a:rPr lang="en-US" sz="1600" dirty="0"/>
              <a:t>.</a:t>
            </a:r>
          </a:p>
          <a:p>
            <a:pPr algn="just">
              <a:lnSpc>
                <a:spcPct val="130000"/>
              </a:lnSpc>
            </a:pPr>
            <a:r>
              <a:rPr lang="en-US" sz="1600" dirty="0"/>
              <a:t>- TABLE: S</a:t>
            </a:r>
            <a:r>
              <a:rPr lang="vi-VN" sz="1600" dirty="0"/>
              <a:t>ử dụng một bảng cơ sở dữ liệu cơ bản để giữ các phân đoạn của giá trị trị mã định danh.</a:t>
            </a:r>
            <a:endParaRPr lang="en-US" sz="1600" dirty="0"/>
          </a:p>
        </p:txBody>
      </p:sp>
    </p:spTree>
    <p:extLst>
      <p:ext uri="{BB962C8B-B14F-4D97-AF65-F5344CB8AC3E}">
        <p14:creationId xmlns:p14="http://schemas.microsoft.com/office/powerpoint/2010/main" val="29875671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TẠO </a:t>
            </a:r>
            <a:r>
              <a:rPr lang="en-US" altLang="en-US" sz="2200" dirty="0" err="1"/>
              <a:t>THỰC</a:t>
            </a:r>
            <a:r>
              <a:rPr lang="en-US" altLang="en-US" sz="2200" dirty="0"/>
              <a:t> </a:t>
            </a:r>
            <a:r>
              <a:rPr lang="en-US" altLang="en-US" sz="2200" dirty="0" err="1"/>
              <a:t>THỂ</a:t>
            </a:r>
            <a:endParaRPr lang="en-US" altLang="en-US" sz="2200" dirty="0"/>
          </a:p>
        </p:txBody>
      </p:sp>
      <p:sp>
        <p:nvSpPr>
          <p:cNvPr id="3" name="Rectangle 2"/>
          <p:cNvSpPr/>
          <p:nvPr/>
        </p:nvSpPr>
        <p:spPr>
          <a:xfrm>
            <a:off x="137160" y="1241871"/>
            <a:ext cx="8846820" cy="355803"/>
          </a:xfrm>
          <a:prstGeom prst="rect">
            <a:avLst/>
          </a:prstGeom>
        </p:spPr>
        <p:txBody>
          <a:bodyPr wrap="square">
            <a:spAutoFit/>
          </a:bodyPr>
          <a:lstStyle/>
          <a:p>
            <a:pPr>
              <a:lnSpc>
                <a:spcPct val="107000"/>
              </a:lnSpc>
              <a:spcAft>
                <a:spcPts val="800"/>
              </a:spcAft>
            </a:pPr>
            <a:r>
              <a:rPr lang="en-US" sz="1600" b="1" dirty="0">
                <a:latin typeface="Segoe UI" panose="020B0502040204020203" pitchFamily="34" charset="0"/>
                <a:ea typeface="Times New Roman" panose="02020603050405020304" pitchFamily="18" charset="0"/>
                <a:cs typeface="Times New Roman" panose="02020603050405020304" pitchFamily="18" charset="0"/>
              </a:rPr>
              <a:t>@GeneratedValue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p:cNvSpPr/>
          <p:nvPr/>
        </p:nvSpPr>
        <p:spPr>
          <a:xfrm>
            <a:off x="182262" y="1617762"/>
            <a:ext cx="654346" cy="338554"/>
          </a:xfrm>
          <a:prstGeom prst="rect">
            <a:avLst/>
          </a:prstGeom>
        </p:spPr>
        <p:txBody>
          <a:bodyPr wrap="none">
            <a:spAutoFit/>
          </a:bodyPr>
          <a:lstStyle/>
          <a:p>
            <a:r>
              <a:rPr lang="en-US" sz="1600" dirty="0">
                <a:latin typeface="Segoe UI" panose="020B0502040204020203" pitchFamily="34" charset="0"/>
                <a:ea typeface="Times New Roman" panose="02020603050405020304" pitchFamily="18" charset="0"/>
                <a:cs typeface="Times New Roman" panose="02020603050405020304" pitchFamily="18" charset="0"/>
              </a:rPr>
              <a:t>Ví </a:t>
            </a:r>
            <a:r>
              <a:rPr lang="en-US" sz="1600" dirty="0" err="1">
                <a:latin typeface="Segoe UI" panose="020B0502040204020203" pitchFamily="34" charset="0"/>
                <a:ea typeface="Times New Roman" panose="02020603050405020304" pitchFamily="18" charset="0"/>
                <a:cs typeface="Times New Roman" panose="02020603050405020304" pitchFamily="18" charset="0"/>
              </a:rPr>
              <a:t>dụ</a:t>
            </a:r>
            <a:endParaRPr lang="en-US" sz="1600" dirty="0"/>
          </a:p>
        </p:txBody>
      </p:sp>
      <p:pic>
        <p:nvPicPr>
          <p:cNvPr id="2" name="Picture 1"/>
          <p:cNvPicPr>
            <a:picLocks noChangeAspect="1"/>
          </p:cNvPicPr>
          <p:nvPr/>
        </p:nvPicPr>
        <p:blipFill>
          <a:blip r:embed="rId2"/>
          <a:stretch>
            <a:fillRect/>
          </a:stretch>
        </p:blipFill>
        <p:spPr>
          <a:xfrm>
            <a:off x="2113299" y="1936380"/>
            <a:ext cx="4277322" cy="752580"/>
          </a:xfrm>
          <a:prstGeom prst="rect">
            <a:avLst/>
          </a:prstGeom>
          <a:ln>
            <a:solidFill>
              <a:srgbClr val="FF0000"/>
            </a:solidFill>
          </a:ln>
        </p:spPr>
      </p:pic>
      <p:pic>
        <p:nvPicPr>
          <p:cNvPr id="9" name="Picture 8"/>
          <p:cNvPicPr>
            <a:picLocks noChangeAspect="1"/>
          </p:cNvPicPr>
          <p:nvPr/>
        </p:nvPicPr>
        <p:blipFill>
          <a:blip r:embed="rId3"/>
          <a:stretch>
            <a:fillRect/>
          </a:stretch>
        </p:blipFill>
        <p:spPr>
          <a:xfrm>
            <a:off x="1444560" y="2850774"/>
            <a:ext cx="5477639" cy="828791"/>
          </a:xfrm>
          <a:prstGeom prst="rect">
            <a:avLst/>
          </a:prstGeom>
          <a:ln>
            <a:solidFill>
              <a:srgbClr val="FF0000"/>
            </a:solidFill>
          </a:ln>
        </p:spPr>
      </p:pic>
      <p:pic>
        <p:nvPicPr>
          <p:cNvPr id="7" name="Picture 6"/>
          <p:cNvPicPr>
            <a:picLocks noChangeAspect="1"/>
          </p:cNvPicPr>
          <p:nvPr/>
        </p:nvPicPr>
        <p:blipFill>
          <a:blip r:embed="rId4"/>
          <a:stretch>
            <a:fillRect/>
          </a:stretch>
        </p:blipFill>
        <p:spPr>
          <a:xfrm>
            <a:off x="1443614" y="3836102"/>
            <a:ext cx="5475345" cy="1097010"/>
          </a:xfrm>
          <a:prstGeom prst="rect">
            <a:avLst/>
          </a:prstGeom>
          <a:ln>
            <a:solidFill>
              <a:srgbClr val="FF0000"/>
            </a:solidFill>
          </a:ln>
        </p:spPr>
      </p:pic>
    </p:spTree>
    <p:extLst>
      <p:ext uri="{BB962C8B-B14F-4D97-AF65-F5344CB8AC3E}">
        <p14:creationId xmlns:p14="http://schemas.microsoft.com/office/powerpoint/2010/main" val="42879628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TẠO </a:t>
            </a:r>
            <a:r>
              <a:rPr lang="en-US" altLang="en-US" sz="2200" dirty="0" err="1"/>
              <a:t>THỰC</a:t>
            </a:r>
            <a:r>
              <a:rPr lang="en-US" altLang="en-US" sz="2200" dirty="0"/>
              <a:t> </a:t>
            </a:r>
            <a:r>
              <a:rPr lang="en-US" altLang="en-US" sz="2200" dirty="0" err="1"/>
              <a:t>THỂ</a:t>
            </a:r>
            <a:endParaRPr lang="en-US" altLang="en-US" sz="2200" dirty="0"/>
          </a:p>
        </p:txBody>
      </p:sp>
      <p:sp>
        <p:nvSpPr>
          <p:cNvPr id="3" name="Rectangle 2"/>
          <p:cNvSpPr/>
          <p:nvPr/>
        </p:nvSpPr>
        <p:spPr>
          <a:xfrm>
            <a:off x="137160" y="1241871"/>
            <a:ext cx="8846820" cy="355803"/>
          </a:xfrm>
          <a:prstGeom prst="rect">
            <a:avLst/>
          </a:prstGeom>
        </p:spPr>
        <p:txBody>
          <a:bodyPr wrap="square">
            <a:spAutoFit/>
          </a:bodyPr>
          <a:lstStyle/>
          <a:p>
            <a:pPr>
              <a:lnSpc>
                <a:spcPct val="107000"/>
              </a:lnSpc>
              <a:spcAft>
                <a:spcPts val="800"/>
              </a:spcAft>
            </a:pPr>
            <a:r>
              <a:rPr lang="en-US" sz="1600" b="1" dirty="0">
                <a:latin typeface="Segoe UI" panose="020B0502040204020203" pitchFamily="34" charset="0"/>
                <a:ea typeface="Times New Roman" panose="02020603050405020304" pitchFamily="18" charset="0"/>
                <a:cs typeface="Times New Roman" panose="02020603050405020304" pitchFamily="18" charset="0"/>
              </a:rPr>
              <a:t>@Column: </a:t>
            </a:r>
            <a:r>
              <a:rPr lang="en-US" sz="1600" dirty="0">
                <a:latin typeface="Segoe UI" panose="020B0502040204020203" pitchFamily="34" charset="0"/>
                <a:ea typeface="Times New Roman" panose="02020603050405020304" pitchFamily="18" charset="0"/>
                <a:cs typeface="Times New Roman" panose="02020603050405020304" pitchFamily="18" charset="0"/>
              </a:rPr>
              <a:t>X</a:t>
            </a:r>
            <a:r>
              <a:rPr lang="vi-VN" sz="1600" dirty="0">
                <a:latin typeface="Segoe UI" panose="020B0502040204020203" pitchFamily="34" charset="0"/>
                <a:ea typeface="Times New Roman" panose="02020603050405020304" pitchFamily="18" charset="0"/>
                <a:cs typeface="Times New Roman" panose="02020603050405020304" pitchFamily="18" charset="0"/>
              </a:rPr>
              <a:t>ác định ánh xạ giữa thuộc tính thực thể và </a:t>
            </a:r>
            <a:r>
              <a:rPr lang="en-US" sz="1600" dirty="0" err="1">
                <a:latin typeface="Segoe UI" panose="020B0502040204020203" pitchFamily="34" charset="0"/>
                <a:ea typeface="Times New Roman" panose="02020603050405020304" pitchFamily="18" charset="0"/>
                <a:cs typeface="Times New Roman" panose="02020603050405020304" pitchFamily="18" charset="0"/>
              </a:rPr>
              <a:t>trường</a:t>
            </a:r>
            <a:r>
              <a:rPr lang="en-US" sz="1600" dirty="0">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latin typeface="Segoe UI" panose="020B0502040204020203" pitchFamily="34" charset="0"/>
                <a:ea typeface="Times New Roman" panose="02020603050405020304" pitchFamily="18" charset="0"/>
                <a:cs typeface="Times New Roman" panose="02020603050405020304" pitchFamily="18" charset="0"/>
              </a:rPr>
              <a:t>của</a:t>
            </a:r>
            <a:r>
              <a:rPr lang="en-US" sz="1600" dirty="0">
                <a:latin typeface="Segoe UI" panose="020B0502040204020203" pitchFamily="34" charset="0"/>
                <a:ea typeface="Times New Roman" panose="02020603050405020304" pitchFamily="18" charset="0"/>
                <a:cs typeface="Times New Roman" panose="02020603050405020304" pitchFamily="18" charset="0"/>
              </a:rPr>
              <a:t> </a:t>
            </a:r>
            <a:r>
              <a:rPr lang="vi-VN" sz="1600" dirty="0">
                <a:latin typeface="Segoe UI" panose="020B0502040204020203" pitchFamily="34" charset="0"/>
                <a:ea typeface="Times New Roman" panose="02020603050405020304" pitchFamily="18" charset="0"/>
                <a:cs typeface="Times New Roman" panose="02020603050405020304" pitchFamily="18" charset="0"/>
              </a:rPr>
              <a:t>bảng dữ liệu</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p:cNvSpPr/>
          <p:nvPr/>
        </p:nvSpPr>
        <p:spPr>
          <a:xfrm>
            <a:off x="174642" y="1549182"/>
            <a:ext cx="942887" cy="338554"/>
          </a:xfrm>
          <a:prstGeom prst="rect">
            <a:avLst/>
          </a:prstGeom>
        </p:spPr>
        <p:txBody>
          <a:bodyPr wrap="none">
            <a:spAutoFit/>
          </a:bodyPr>
          <a:lstStyle/>
          <a:p>
            <a:r>
              <a:rPr lang="en-US" sz="1600" dirty="0">
                <a:latin typeface="Segoe UI" panose="020B0502040204020203" pitchFamily="34" charset="0"/>
                <a:ea typeface="Times New Roman" panose="02020603050405020304" pitchFamily="18" charset="0"/>
                <a:cs typeface="Times New Roman" panose="02020603050405020304" pitchFamily="18" charset="0"/>
              </a:rPr>
              <a:t>Cú </a:t>
            </a:r>
            <a:r>
              <a:rPr lang="en-US" sz="1600" dirty="0" err="1">
                <a:latin typeface="Segoe UI" panose="020B0502040204020203" pitchFamily="34" charset="0"/>
                <a:ea typeface="Times New Roman" panose="02020603050405020304" pitchFamily="18" charset="0"/>
                <a:cs typeface="Times New Roman" panose="02020603050405020304" pitchFamily="18" charset="0"/>
              </a:rPr>
              <a:t>pháp</a:t>
            </a:r>
            <a:endParaRPr lang="en-US" sz="1600" dirty="0"/>
          </a:p>
        </p:txBody>
      </p:sp>
      <p:sp>
        <p:nvSpPr>
          <p:cNvPr id="6" name="Rectangle 5"/>
          <p:cNvSpPr/>
          <p:nvPr/>
        </p:nvSpPr>
        <p:spPr>
          <a:xfrm>
            <a:off x="53340" y="1904541"/>
            <a:ext cx="9014460" cy="586314"/>
          </a:xfrm>
          <a:prstGeom prst="rect">
            <a:avLst/>
          </a:prstGeom>
          <a:ln>
            <a:solidFill>
              <a:srgbClr val="FF0000"/>
            </a:solidFill>
          </a:ln>
        </p:spPr>
        <p:txBody>
          <a:bodyPr wrap="square">
            <a:spAutoFit/>
          </a:bodyPr>
          <a:lstStyle/>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@Column</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a:t>
            </a:r>
            <a:r>
              <a:rPr lang="en-US"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name</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Property_Name</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length</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=&lt;size&gt;,</a:t>
            </a:r>
            <a:r>
              <a:rPr lang="en-US" dirty="0" err="1">
                <a:solidFill>
                  <a:srgbClr val="D73A49"/>
                </a:solidFill>
                <a:latin typeface="Consolas" panose="020B0609020204030204" pitchFamily="49" charset="0"/>
                <a:ea typeface="Times New Roman" panose="02020603050405020304" pitchFamily="18" charset="0"/>
                <a:cs typeface="Courier New" panose="02070309020205020404" pitchFamily="49" charset="0"/>
              </a:rPr>
              <a:t>nullable</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=&lt;false/true&gt;,</a:t>
            </a:r>
            <a:r>
              <a:rPr lang="en-US"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unique</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=&lt;false/true&gt;)</a:t>
            </a: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FF0000"/>
                </a:solidFill>
                <a:latin typeface="Consolas" panose="020B0609020204030204" pitchFamily="49" charset="0"/>
                <a:ea typeface="Times New Roman" panose="02020603050405020304" pitchFamily="18" charset="0"/>
                <a:cs typeface="Courier New" panose="02070309020205020404" pitchFamily="49" charset="0"/>
              </a:rPr>
              <a:t>private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 &lt;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Data_Type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Property_Name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p>
        </p:txBody>
      </p:sp>
      <p:sp>
        <p:nvSpPr>
          <p:cNvPr id="7" name="Rectangle 6"/>
          <p:cNvSpPr/>
          <p:nvPr/>
        </p:nvSpPr>
        <p:spPr>
          <a:xfrm>
            <a:off x="179705" y="2719114"/>
            <a:ext cx="8636636" cy="2332946"/>
          </a:xfrm>
          <a:prstGeom prst="rect">
            <a:avLst/>
          </a:prstGeom>
        </p:spPr>
        <p:txBody>
          <a:bodyPr wrap="square">
            <a:spAutoFit/>
          </a:bodyPr>
          <a:lstStyle/>
          <a:p>
            <a:pPr algn="just">
              <a:lnSpc>
                <a:spcPct val="130000"/>
              </a:lnSpc>
            </a:pPr>
            <a:r>
              <a:rPr lang="vi-VN" sz="1600" dirty="0">
                <a:latin typeface="Segoe UI" panose="020B0502040204020203" pitchFamily="34" charset="0"/>
                <a:ea typeface="Times New Roman" panose="02020603050405020304" pitchFamily="18" charset="0"/>
                <a:cs typeface="Times New Roman" panose="02020603050405020304" pitchFamily="18" charset="0"/>
              </a:rPr>
              <a:t>@Column</a:t>
            </a:r>
            <a:r>
              <a:rPr lang="en-US" sz="1600" dirty="0">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latin typeface="Segoe UI" panose="020B0502040204020203" pitchFamily="34" charset="0"/>
                <a:ea typeface="Times New Roman" panose="02020603050405020304" pitchFamily="18" charset="0"/>
                <a:cs typeface="Times New Roman" panose="02020603050405020304" pitchFamily="18" charset="0"/>
              </a:rPr>
              <a:t>gồm</a:t>
            </a:r>
            <a:r>
              <a:rPr lang="en-US" sz="1600" dirty="0">
                <a:latin typeface="Segoe UI" panose="020B0502040204020203" pitchFamily="34" charset="0"/>
                <a:ea typeface="Times New Roman" panose="02020603050405020304" pitchFamily="18" charset="0"/>
                <a:cs typeface="Times New Roman" panose="02020603050405020304" pitchFamily="18" charset="0"/>
              </a:rPr>
              <a:t>:</a:t>
            </a:r>
            <a:endParaRPr lang="vi-VN" sz="1600" dirty="0">
              <a:latin typeface="Segoe UI" panose="020B0502040204020203" pitchFamily="34" charset="0"/>
              <a:ea typeface="Times New Roman" panose="02020603050405020304" pitchFamily="18" charset="0"/>
              <a:cs typeface="Times New Roman" panose="02020603050405020304" pitchFamily="18" charset="0"/>
            </a:endParaRPr>
          </a:p>
          <a:p>
            <a:pPr algn="just">
              <a:lnSpc>
                <a:spcPct val="130000"/>
              </a:lnSpc>
            </a:pPr>
            <a:r>
              <a:rPr lang="vi-VN" sz="1600" dirty="0">
                <a:latin typeface="Segoe UI" panose="020B0502040204020203" pitchFamily="34" charset="0"/>
                <a:ea typeface="Times New Roman" panose="02020603050405020304" pitchFamily="18" charset="0"/>
                <a:cs typeface="Times New Roman" panose="02020603050405020304" pitchFamily="18" charset="0"/>
              </a:rPr>
              <a:t>- name: </a:t>
            </a:r>
            <a:r>
              <a:rPr lang="en-US" sz="1600" dirty="0">
                <a:latin typeface="Segoe UI" panose="020B0502040204020203" pitchFamily="34" charset="0"/>
                <a:ea typeface="Times New Roman" panose="02020603050405020304" pitchFamily="18" charset="0"/>
                <a:cs typeface="Times New Roman" panose="02020603050405020304" pitchFamily="18" charset="0"/>
              </a:rPr>
              <a:t>X</a:t>
            </a:r>
            <a:r>
              <a:rPr lang="vi-VN" sz="1600" dirty="0">
                <a:latin typeface="Segoe UI" panose="020B0502040204020203" pitchFamily="34" charset="0"/>
                <a:ea typeface="Times New Roman" panose="02020603050405020304" pitchFamily="18" charset="0"/>
                <a:cs typeface="Times New Roman" panose="02020603050405020304" pitchFamily="18" charset="0"/>
              </a:rPr>
              <a:t>ác định tên của cột trong bảng.</a:t>
            </a:r>
          </a:p>
          <a:p>
            <a:pPr algn="just">
              <a:lnSpc>
                <a:spcPct val="130000"/>
              </a:lnSpc>
            </a:pPr>
            <a:r>
              <a:rPr lang="vi-VN" sz="1600" dirty="0">
                <a:latin typeface="Segoe UI" panose="020B0502040204020203" pitchFamily="34" charset="0"/>
                <a:ea typeface="Times New Roman" panose="02020603050405020304" pitchFamily="18" charset="0"/>
                <a:cs typeface="Times New Roman" panose="02020603050405020304" pitchFamily="18" charset="0"/>
              </a:rPr>
              <a:t>- length: </a:t>
            </a:r>
            <a:r>
              <a:rPr lang="en-US" sz="1600" dirty="0">
                <a:latin typeface="Segoe UI" panose="020B0502040204020203" pitchFamily="34" charset="0"/>
                <a:ea typeface="Times New Roman" panose="02020603050405020304" pitchFamily="18" charset="0"/>
                <a:cs typeface="Times New Roman" panose="02020603050405020304" pitchFamily="18" charset="0"/>
              </a:rPr>
              <a:t>X</a:t>
            </a:r>
            <a:r>
              <a:rPr lang="vi-VN" sz="1600" dirty="0">
                <a:latin typeface="Segoe UI" panose="020B0502040204020203" pitchFamily="34" charset="0"/>
                <a:ea typeface="Times New Roman" panose="02020603050405020304" pitchFamily="18" charset="0"/>
                <a:cs typeface="Times New Roman" panose="02020603050405020304" pitchFamily="18" charset="0"/>
              </a:rPr>
              <a:t>ác định độ dài của nó.</a:t>
            </a:r>
          </a:p>
          <a:p>
            <a:pPr algn="just">
              <a:lnSpc>
                <a:spcPct val="130000"/>
              </a:lnSpc>
            </a:pPr>
            <a:r>
              <a:rPr lang="vi-VN" sz="1600" dirty="0">
                <a:latin typeface="Segoe UI" panose="020B0502040204020203" pitchFamily="34" charset="0"/>
                <a:ea typeface="Times New Roman" panose="02020603050405020304" pitchFamily="18" charset="0"/>
                <a:cs typeface="Times New Roman" panose="02020603050405020304" pitchFamily="18" charset="0"/>
              </a:rPr>
              <a:t>- nullable: </a:t>
            </a:r>
            <a:r>
              <a:rPr lang="en-US" sz="1600" dirty="0">
                <a:latin typeface="Segoe UI" panose="020B0502040204020203" pitchFamily="34" charset="0"/>
                <a:ea typeface="Times New Roman" panose="02020603050405020304" pitchFamily="18" charset="0"/>
                <a:cs typeface="Times New Roman" panose="02020603050405020304" pitchFamily="18" charset="0"/>
              </a:rPr>
              <a:t>X</a:t>
            </a:r>
            <a:r>
              <a:rPr lang="vi-VN" sz="1600" dirty="0">
                <a:latin typeface="Segoe UI" panose="020B0502040204020203" pitchFamily="34" charset="0"/>
                <a:ea typeface="Times New Roman" panose="02020603050405020304" pitchFamily="18" charset="0"/>
                <a:cs typeface="Times New Roman" panose="02020603050405020304" pitchFamily="18" charset="0"/>
              </a:rPr>
              <a:t>ác định cột có thể không có giá trị hay không và phần tử duy nhất xác định x </a:t>
            </a:r>
            <a:endParaRPr lang="en-US" sz="1600" dirty="0">
              <a:latin typeface="Segoe UI" panose="020B0502040204020203" pitchFamily="34" charset="0"/>
              <a:ea typeface="Times New Roman" panose="02020603050405020304" pitchFamily="18" charset="0"/>
              <a:cs typeface="Times New Roman" panose="02020603050405020304" pitchFamily="18" charset="0"/>
            </a:endParaRPr>
          </a:p>
          <a:p>
            <a:pPr algn="just">
              <a:lnSpc>
                <a:spcPct val="130000"/>
              </a:lnSpc>
            </a:pPr>
            <a:r>
              <a:rPr lang="vi-VN" sz="1600" dirty="0">
                <a:latin typeface="Segoe UI" panose="020B0502040204020203" pitchFamily="34" charset="0"/>
                <a:ea typeface="Times New Roman" panose="02020603050405020304" pitchFamily="18" charset="0"/>
                <a:cs typeface="Times New Roman" panose="02020603050405020304" pitchFamily="18" charset="0"/>
              </a:rPr>
              <a:t>- unique:  </a:t>
            </a:r>
            <a:r>
              <a:rPr lang="en-US" sz="1600" dirty="0">
                <a:latin typeface="Segoe UI" panose="020B0502040204020203" pitchFamily="34" charset="0"/>
                <a:ea typeface="Times New Roman" panose="02020603050405020304" pitchFamily="18" charset="0"/>
                <a:cs typeface="Times New Roman" panose="02020603050405020304" pitchFamily="18" charset="0"/>
              </a:rPr>
              <a:t>X</a:t>
            </a:r>
            <a:r>
              <a:rPr lang="vi-VN" sz="1600" dirty="0">
                <a:latin typeface="Segoe UI" panose="020B0502040204020203" pitchFamily="34" charset="0"/>
                <a:ea typeface="Times New Roman" panose="02020603050405020304" pitchFamily="18" charset="0"/>
                <a:cs typeface="Times New Roman" panose="02020603050405020304" pitchFamily="18" charset="0"/>
              </a:rPr>
              <a:t>ác định xem cột đó có phải là duy nhất hay không.</a:t>
            </a:r>
          </a:p>
          <a:p>
            <a:pPr algn="just">
              <a:lnSpc>
                <a:spcPct val="130000"/>
              </a:lnSpc>
            </a:pPr>
            <a:r>
              <a:rPr lang="vi-VN" sz="1600" i="1" dirty="0">
                <a:solidFill>
                  <a:srgbClr val="FF0000"/>
                </a:solidFill>
                <a:latin typeface="Segoe UI" panose="020B0502040204020203" pitchFamily="34" charset="0"/>
                <a:ea typeface="Times New Roman" panose="02020603050405020304" pitchFamily="18" charset="0"/>
                <a:cs typeface="Times New Roman" panose="02020603050405020304" pitchFamily="18" charset="0"/>
              </a:rPr>
              <a:t>Nếu không </a:t>
            </a:r>
            <a:r>
              <a:rPr lang="en-US" sz="1600" i="1" dirty="0" err="1">
                <a:solidFill>
                  <a:srgbClr val="FF0000"/>
                </a:solidFill>
                <a:latin typeface="Segoe UI" panose="020B0502040204020203" pitchFamily="34" charset="0"/>
                <a:ea typeface="Times New Roman" panose="02020603050405020304" pitchFamily="18" charset="0"/>
                <a:cs typeface="Times New Roman" panose="02020603050405020304" pitchFamily="18" charset="0"/>
              </a:rPr>
              <a:t>dùng</a:t>
            </a:r>
            <a:r>
              <a:rPr lang="en-US" sz="1600" i="1" dirty="0">
                <a:solidFill>
                  <a:srgbClr val="FF0000"/>
                </a:solidFill>
                <a:latin typeface="Segoe UI" panose="020B0502040204020203" pitchFamily="34" charset="0"/>
                <a:ea typeface="Times New Roman" panose="02020603050405020304" pitchFamily="18" charset="0"/>
                <a:cs typeface="Times New Roman" panose="02020603050405020304" pitchFamily="18" charset="0"/>
              </a:rPr>
              <a:t> </a:t>
            </a:r>
            <a:r>
              <a:rPr lang="vi-VN" sz="1600" i="1" dirty="0">
                <a:solidFill>
                  <a:srgbClr val="FF0000"/>
                </a:solidFill>
                <a:latin typeface="Segoe UI" panose="020B0502040204020203" pitchFamily="34" charset="0"/>
                <a:ea typeface="Times New Roman" panose="02020603050405020304" pitchFamily="18" charset="0"/>
                <a:cs typeface="Times New Roman" panose="02020603050405020304" pitchFamily="18" charset="0"/>
              </a:rPr>
              <a:t>chú thích này, tên của </a:t>
            </a:r>
            <a:r>
              <a:rPr lang="en-US" sz="1600" i="1" dirty="0" err="1">
                <a:solidFill>
                  <a:srgbClr val="FF0000"/>
                </a:solidFill>
                <a:latin typeface="Segoe UI" panose="020B0502040204020203" pitchFamily="34" charset="0"/>
                <a:ea typeface="Times New Roman" panose="02020603050405020304" pitchFamily="18" charset="0"/>
                <a:cs typeface="Times New Roman" panose="02020603050405020304" pitchFamily="18" charset="0"/>
              </a:rPr>
              <a:t>thuộc</a:t>
            </a:r>
            <a:r>
              <a:rPr lang="en-US" sz="1600" i="1" dirty="0">
                <a:solidFill>
                  <a:srgbClr val="FF000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i="1" dirty="0" err="1">
                <a:solidFill>
                  <a:srgbClr val="FF0000"/>
                </a:solidFill>
                <a:latin typeface="Segoe UI" panose="020B0502040204020203" pitchFamily="34" charset="0"/>
                <a:ea typeface="Times New Roman" panose="02020603050405020304" pitchFamily="18" charset="0"/>
                <a:cs typeface="Times New Roman" panose="02020603050405020304" pitchFamily="18" charset="0"/>
              </a:rPr>
              <a:t>tính</a:t>
            </a:r>
            <a:r>
              <a:rPr lang="en-US" sz="1600" i="1" dirty="0">
                <a:solidFill>
                  <a:srgbClr val="FF000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i="1" dirty="0" err="1">
                <a:solidFill>
                  <a:srgbClr val="FF0000"/>
                </a:solidFill>
                <a:latin typeface="Segoe UI" panose="020B0502040204020203" pitchFamily="34" charset="0"/>
                <a:ea typeface="Times New Roman" panose="02020603050405020304" pitchFamily="18" charset="0"/>
                <a:cs typeface="Times New Roman" panose="02020603050405020304" pitchFamily="18" charset="0"/>
              </a:rPr>
              <a:t>trong</a:t>
            </a:r>
            <a:r>
              <a:rPr lang="en-US" sz="1600" i="1" dirty="0">
                <a:solidFill>
                  <a:srgbClr val="FF000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i="1" dirty="0" err="1">
                <a:solidFill>
                  <a:srgbClr val="FF0000"/>
                </a:solidFill>
                <a:latin typeface="Segoe UI" panose="020B0502040204020203" pitchFamily="34" charset="0"/>
                <a:ea typeface="Times New Roman" panose="02020603050405020304" pitchFamily="18" charset="0"/>
                <a:cs typeface="Times New Roman" panose="02020603050405020304" pitchFamily="18" charset="0"/>
              </a:rPr>
              <a:t>lớp</a:t>
            </a:r>
            <a:r>
              <a:rPr lang="en-US" sz="1600" i="1" dirty="0">
                <a:solidFill>
                  <a:srgbClr val="FF000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i="1" dirty="0" err="1">
                <a:solidFill>
                  <a:srgbClr val="FF0000"/>
                </a:solidFill>
                <a:latin typeface="Segoe UI" panose="020B0502040204020203" pitchFamily="34" charset="0"/>
                <a:ea typeface="Times New Roman" panose="02020603050405020304" pitchFamily="18" charset="0"/>
                <a:cs typeface="Times New Roman" panose="02020603050405020304" pitchFamily="18" charset="0"/>
              </a:rPr>
              <a:t>được</a:t>
            </a:r>
            <a:r>
              <a:rPr lang="en-US" sz="1600" i="1" dirty="0">
                <a:solidFill>
                  <a:srgbClr val="FF000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i="1" dirty="0" err="1">
                <a:solidFill>
                  <a:srgbClr val="FF0000"/>
                </a:solidFill>
                <a:latin typeface="Segoe UI" panose="020B0502040204020203" pitchFamily="34" charset="0"/>
                <a:ea typeface="Times New Roman" panose="02020603050405020304" pitchFamily="18" charset="0"/>
                <a:cs typeface="Times New Roman" panose="02020603050405020304" pitchFamily="18" charset="0"/>
              </a:rPr>
              <a:t>ánh</a:t>
            </a:r>
            <a:r>
              <a:rPr lang="en-US" sz="1600" i="1" dirty="0">
                <a:solidFill>
                  <a:srgbClr val="FF000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i="1" dirty="0" err="1">
                <a:solidFill>
                  <a:srgbClr val="FF0000"/>
                </a:solidFill>
                <a:latin typeface="Segoe UI" panose="020B0502040204020203" pitchFamily="34" charset="0"/>
                <a:ea typeface="Times New Roman" panose="02020603050405020304" pitchFamily="18" charset="0"/>
                <a:cs typeface="Times New Roman" panose="02020603050405020304" pitchFamily="18" charset="0"/>
              </a:rPr>
              <a:t>xạ</a:t>
            </a:r>
            <a:r>
              <a:rPr lang="en-US" sz="1600" i="1" dirty="0">
                <a:solidFill>
                  <a:srgbClr val="FF000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i="1" dirty="0" err="1">
                <a:solidFill>
                  <a:srgbClr val="FF0000"/>
                </a:solidFill>
                <a:latin typeface="Segoe UI" panose="020B0502040204020203" pitchFamily="34" charset="0"/>
                <a:ea typeface="Times New Roman" panose="02020603050405020304" pitchFamily="18" charset="0"/>
                <a:cs typeface="Times New Roman" panose="02020603050405020304" pitchFamily="18" charset="0"/>
              </a:rPr>
              <a:t>thành</a:t>
            </a:r>
            <a:r>
              <a:rPr lang="en-US" sz="1600" i="1" dirty="0">
                <a:solidFill>
                  <a:srgbClr val="FF0000"/>
                </a:solidFill>
                <a:latin typeface="Segoe UI" panose="020B0502040204020203" pitchFamily="34" charset="0"/>
                <a:ea typeface="Times New Roman" panose="02020603050405020304" pitchFamily="18" charset="0"/>
                <a:cs typeface="Times New Roman" panose="02020603050405020304" pitchFamily="18" charset="0"/>
              </a:rPr>
              <a:t> </a:t>
            </a:r>
            <a:r>
              <a:rPr lang="vi-VN" sz="1600" i="1" dirty="0">
                <a:solidFill>
                  <a:srgbClr val="FF0000"/>
                </a:solidFill>
                <a:latin typeface="Segoe UI" panose="020B0502040204020203" pitchFamily="34" charset="0"/>
                <a:ea typeface="Times New Roman" panose="02020603050405020304" pitchFamily="18" charset="0"/>
                <a:cs typeface="Times New Roman" panose="02020603050405020304" pitchFamily="18" charset="0"/>
              </a:rPr>
              <a:t>tên của </a:t>
            </a:r>
            <a:r>
              <a:rPr lang="en-US" sz="1600" i="1" dirty="0" err="1">
                <a:solidFill>
                  <a:srgbClr val="FF0000"/>
                </a:solidFill>
                <a:latin typeface="Segoe UI" panose="020B0502040204020203" pitchFamily="34" charset="0"/>
                <a:ea typeface="Times New Roman" panose="02020603050405020304" pitchFamily="18" charset="0"/>
                <a:cs typeface="Times New Roman" panose="02020603050405020304" pitchFamily="18" charset="0"/>
              </a:rPr>
              <a:t>trường</a:t>
            </a:r>
            <a:r>
              <a:rPr lang="en-US" sz="1600" i="1" dirty="0">
                <a:solidFill>
                  <a:srgbClr val="FF0000"/>
                </a:solidFill>
                <a:latin typeface="Segoe UI" panose="020B0502040204020203" pitchFamily="34" charset="0"/>
                <a:ea typeface="Times New Roman" panose="02020603050405020304" pitchFamily="18" charset="0"/>
                <a:cs typeface="Times New Roman" panose="02020603050405020304" pitchFamily="18" charset="0"/>
              </a:rPr>
              <a:t> </a:t>
            </a:r>
            <a:r>
              <a:rPr lang="vi-VN" sz="1600" i="1" dirty="0">
                <a:solidFill>
                  <a:srgbClr val="FF0000"/>
                </a:solidFill>
                <a:latin typeface="Segoe UI" panose="020B0502040204020203" pitchFamily="34" charset="0"/>
                <a:ea typeface="Times New Roman" panose="02020603050405020304" pitchFamily="18" charset="0"/>
                <a:cs typeface="Times New Roman" panose="02020603050405020304" pitchFamily="18" charset="0"/>
              </a:rPr>
              <a:t>trong bảng</a:t>
            </a:r>
            <a:r>
              <a:rPr lang="en-US" sz="1600" i="1" dirty="0">
                <a:solidFill>
                  <a:srgbClr val="FF000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i="1" dirty="0" err="1">
                <a:solidFill>
                  <a:srgbClr val="FF0000"/>
                </a:solidFill>
                <a:latin typeface="Segoe UI" panose="020B0502040204020203" pitchFamily="34" charset="0"/>
                <a:ea typeface="Times New Roman" panose="02020603050405020304" pitchFamily="18" charset="0"/>
                <a:cs typeface="Times New Roman" panose="02020603050405020304" pitchFamily="18" charset="0"/>
              </a:rPr>
              <a:t>dữ</a:t>
            </a:r>
            <a:r>
              <a:rPr lang="en-US" sz="1600" i="1" dirty="0">
                <a:solidFill>
                  <a:srgbClr val="FF000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i="1" dirty="0" err="1">
                <a:solidFill>
                  <a:srgbClr val="FF0000"/>
                </a:solidFill>
                <a:latin typeface="Segoe UI" panose="020B0502040204020203" pitchFamily="34" charset="0"/>
                <a:ea typeface="Times New Roman" panose="02020603050405020304" pitchFamily="18" charset="0"/>
                <a:cs typeface="Times New Roman" panose="02020603050405020304" pitchFamily="18" charset="0"/>
              </a:rPr>
              <a:t>liệu</a:t>
            </a:r>
            <a:endParaRPr lang="vi-VN" sz="1600" i="1" dirty="0">
              <a:solidFill>
                <a:srgbClr val="FF0000"/>
              </a:solidFill>
              <a:latin typeface="Segoe UI" panose="020B0502040204020203"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7056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490250" y="526350"/>
            <a:ext cx="7777450" cy="4090800"/>
          </a:xfrm>
          <a:prstGeom prst="rect">
            <a:avLst/>
          </a:prstGeom>
        </p:spPr>
        <p:txBody>
          <a:bodyPr spcFirstLastPara="1" wrap="square" lIns="91425" tIns="91425" rIns="91425" bIns="91425" anchor="ctr" anchorCtr="0">
            <a:normAutofit/>
          </a:bodyPr>
          <a:lstStyle/>
          <a:p>
            <a:pPr lvl="0">
              <a:lnSpc>
                <a:spcPct val="115000"/>
              </a:lnSpc>
            </a:pPr>
            <a:r>
              <a:rPr lang="en-US" dirty="0" err="1"/>
              <a:t>Giới</a:t>
            </a:r>
            <a:r>
              <a:rPr lang="en-US" dirty="0"/>
              <a:t> </a:t>
            </a:r>
            <a:r>
              <a:rPr lang="en-US" dirty="0" err="1"/>
              <a:t>thiệu</a:t>
            </a:r>
            <a:r>
              <a:rPr lang="en-US" dirty="0"/>
              <a:t> </a:t>
            </a:r>
            <a:r>
              <a:rPr lang="en-US" dirty="0" err="1"/>
              <a:t>truy</a:t>
            </a:r>
            <a:r>
              <a:rPr lang="en-US" dirty="0"/>
              <a:t> </a:t>
            </a:r>
            <a:r>
              <a:rPr lang="en-US" dirty="0" err="1"/>
              <a:t>cập</a:t>
            </a:r>
            <a:r>
              <a:rPr lang="en-US" dirty="0"/>
              <a:t> </a:t>
            </a:r>
            <a:r>
              <a:rPr lang="en-US" dirty="0" err="1"/>
              <a:t>dữ</a:t>
            </a:r>
            <a:r>
              <a:rPr lang="en-US" dirty="0"/>
              <a:t> </a:t>
            </a:r>
            <a:r>
              <a:rPr lang="en-US" dirty="0" err="1"/>
              <a:t>liệu</a:t>
            </a:r>
            <a:endParaRPr lang="vi-VN" dirty="0"/>
          </a:p>
        </p:txBody>
      </p:sp>
    </p:spTree>
    <p:extLst>
      <p:ext uri="{BB962C8B-B14F-4D97-AF65-F5344CB8AC3E}">
        <p14:creationId xmlns:p14="http://schemas.microsoft.com/office/powerpoint/2010/main" val="18535723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TẠO </a:t>
            </a:r>
            <a:r>
              <a:rPr lang="en-US" altLang="en-US" sz="2200" dirty="0" err="1"/>
              <a:t>THỰC</a:t>
            </a:r>
            <a:r>
              <a:rPr lang="en-US" altLang="en-US" sz="2200" dirty="0"/>
              <a:t> </a:t>
            </a:r>
            <a:r>
              <a:rPr lang="en-US" altLang="en-US" sz="2200" dirty="0" err="1"/>
              <a:t>THỂ</a:t>
            </a:r>
            <a:endParaRPr lang="en-US" altLang="en-US" sz="2200" dirty="0"/>
          </a:p>
        </p:txBody>
      </p:sp>
      <p:sp>
        <p:nvSpPr>
          <p:cNvPr id="3" name="Rectangle 2"/>
          <p:cNvSpPr/>
          <p:nvPr/>
        </p:nvSpPr>
        <p:spPr>
          <a:xfrm>
            <a:off x="137160" y="1241871"/>
            <a:ext cx="8846820" cy="355803"/>
          </a:xfrm>
          <a:prstGeom prst="rect">
            <a:avLst/>
          </a:prstGeom>
        </p:spPr>
        <p:txBody>
          <a:bodyPr wrap="square">
            <a:spAutoFit/>
          </a:bodyPr>
          <a:lstStyle/>
          <a:p>
            <a:pPr>
              <a:lnSpc>
                <a:spcPct val="107000"/>
              </a:lnSpc>
              <a:spcAft>
                <a:spcPts val="800"/>
              </a:spcAft>
            </a:pPr>
            <a:r>
              <a:rPr lang="en-US" sz="1600" b="1" dirty="0">
                <a:latin typeface="Segoe UI" panose="020B0502040204020203" pitchFamily="34" charset="0"/>
                <a:ea typeface="Times New Roman" panose="02020603050405020304" pitchFamily="18" charset="0"/>
                <a:cs typeface="Times New Roman" panose="02020603050405020304" pitchFamily="18" charset="0"/>
              </a:rPr>
              <a:t>@Column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780568" y="2621235"/>
            <a:ext cx="6897063" cy="647790"/>
          </a:xfrm>
          <a:prstGeom prst="rect">
            <a:avLst/>
          </a:prstGeom>
          <a:ln>
            <a:solidFill>
              <a:srgbClr val="FF0000"/>
            </a:solidFill>
          </a:ln>
        </p:spPr>
      </p:pic>
      <p:pic>
        <p:nvPicPr>
          <p:cNvPr id="8" name="Picture 7"/>
          <p:cNvPicPr>
            <a:picLocks noChangeAspect="1"/>
          </p:cNvPicPr>
          <p:nvPr/>
        </p:nvPicPr>
        <p:blipFill>
          <a:blip r:embed="rId3"/>
          <a:stretch>
            <a:fillRect/>
          </a:stretch>
        </p:blipFill>
        <p:spPr>
          <a:xfrm>
            <a:off x="2389578" y="1820200"/>
            <a:ext cx="3496163" cy="390580"/>
          </a:xfrm>
          <a:prstGeom prst="rect">
            <a:avLst/>
          </a:prstGeom>
          <a:ln>
            <a:solidFill>
              <a:srgbClr val="FF0000"/>
            </a:solidFill>
          </a:ln>
        </p:spPr>
      </p:pic>
    </p:spTree>
    <p:extLst>
      <p:ext uri="{BB962C8B-B14F-4D97-AF65-F5344CB8AC3E}">
        <p14:creationId xmlns:p14="http://schemas.microsoft.com/office/powerpoint/2010/main" val="23642289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KIỀU </a:t>
            </a:r>
            <a:r>
              <a:rPr lang="en-US" altLang="en-US" sz="2200" dirty="0" err="1"/>
              <a:t>DỮ</a:t>
            </a:r>
            <a:r>
              <a:rPr lang="en-US" altLang="en-US" sz="2200" dirty="0"/>
              <a:t> </a:t>
            </a:r>
            <a:r>
              <a:rPr lang="en-US" altLang="en-US" sz="2200" dirty="0" err="1"/>
              <a:t>LIỆU</a:t>
            </a:r>
            <a:r>
              <a:rPr lang="en-US" altLang="en-US" sz="2200" dirty="0"/>
              <a:t> </a:t>
            </a:r>
            <a:r>
              <a:rPr lang="en-US" altLang="en-US" sz="2200" dirty="0" err="1"/>
              <a:t>CỦA</a:t>
            </a:r>
            <a:r>
              <a:rPr lang="en-US" altLang="en-US" sz="2200" dirty="0"/>
              <a:t> CÁC </a:t>
            </a:r>
            <a:r>
              <a:rPr lang="en-US" altLang="en-US" sz="2200" dirty="0" err="1"/>
              <a:t>THUỘC</a:t>
            </a:r>
            <a:r>
              <a:rPr lang="en-US" altLang="en-US" sz="2200" dirty="0"/>
              <a:t> TÍNH</a:t>
            </a:r>
          </a:p>
        </p:txBody>
      </p:sp>
      <p:sp>
        <p:nvSpPr>
          <p:cNvPr id="2" name="Rectangle 1"/>
          <p:cNvSpPr/>
          <p:nvPr/>
        </p:nvSpPr>
        <p:spPr>
          <a:xfrm>
            <a:off x="60960" y="1235720"/>
            <a:ext cx="4183380" cy="1976760"/>
          </a:xfrm>
          <a:prstGeom prst="rect">
            <a:avLst/>
          </a:prstGeom>
          <a:ln>
            <a:solidFill>
              <a:srgbClr val="FF0000"/>
            </a:solidFill>
          </a:ln>
        </p:spPr>
        <p:txBody>
          <a:bodyPr wrap="square">
            <a:spAutoFit/>
          </a:bodyPr>
          <a:lstStyle/>
          <a:p>
            <a:pPr>
              <a:lnSpc>
                <a:spcPct val="120000"/>
              </a:lnSpc>
              <a:spcBef>
                <a:spcPts val="600"/>
              </a:spcBef>
              <a:spcAft>
                <a:spcPts val="600"/>
              </a:spcAft>
            </a:pPr>
            <a:r>
              <a:rPr lang="en-US" dirty="0"/>
              <a:t>1. Kiểu </a:t>
            </a:r>
            <a:r>
              <a:rPr lang="en-US" dirty="0" err="1"/>
              <a:t>dữ</a:t>
            </a:r>
            <a:r>
              <a:rPr lang="en-US" dirty="0"/>
              <a:t> </a:t>
            </a:r>
            <a:r>
              <a:rPr lang="en-US" dirty="0" err="1"/>
              <a:t>liệu</a:t>
            </a:r>
            <a:r>
              <a:rPr lang="en-US" dirty="0"/>
              <a:t> </a:t>
            </a:r>
            <a:r>
              <a:rPr lang="en-US" dirty="0" err="1"/>
              <a:t>nguyên</a:t>
            </a:r>
            <a:r>
              <a:rPr lang="en-US" dirty="0"/>
              <a:t> </a:t>
            </a:r>
            <a:r>
              <a:rPr lang="en-US" dirty="0" err="1"/>
              <a:t>thủy</a:t>
            </a:r>
            <a:endParaRPr lang="en-US" dirty="0"/>
          </a:p>
          <a:p>
            <a:pPr>
              <a:lnSpc>
                <a:spcPct val="120000"/>
              </a:lnSpc>
              <a:spcBef>
                <a:spcPts val="600"/>
              </a:spcBef>
              <a:spcAft>
                <a:spcPts val="600"/>
              </a:spcAft>
            </a:pPr>
            <a:r>
              <a:rPr lang="en-US" dirty="0"/>
              <a:t>2. </a:t>
            </a:r>
            <a:r>
              <a:rPr lang="en-US" dirty="0" err="1"/>
              <a:t>java.lang.String</a:t>
            </a:r>
            <a:endParaRPr lang="en-US" dirty="0"/>
          </a:p>
          <a:p>
            <a:pPr>
              <a:lnSpc>
                <a:spcPct val="120000"/>
              </a:lnSpc>
              <a:spcBef>
                <a:spcPts val="600"/>
              </a:spcBef>
              <a:spcAft>
                <a:spcPts val="600"/>
              </a:spcAft>
            </a:pPr>
            <a:r>
              <a:rPr lang="en-US" dirty="0"/>
              <a:t>3. Kiểu </a:t>
            </a:r>
            <a:r>
              <a:rPr lang="en-US" dirty="0" err="1"/>
              <a:t>liệt</a:t>
            </a:r>
            <a:r>
              <a:rPr lang="en-US" dirty="0"/>
              <a:t> </a:t>
            </a:r>
            <a:r>
              <a:rPr lang="en-US" dirty="0" err="1"/>
              <a:t>kê</a:t>
            </a:r>
            <a:endParaRPr lang="en-US" dirty="0"/>
          </a:p>
          <a:p>
            <a:pPr>
              <a:lnSpc>
                <a:spcPct val="120000"/>
              </a:lnSpc>
              <a:spcBef>
                <a:spcPts val="600"/>
              </a:spcBef>
              <a:spcAft>
                <a:spcPts val="600"/>
              </a:spcAft>
            </a:pPr>
            <a:r>
              <a:rPr lang="en-US" dirty="0"/>
              <a:t>4. </a:t>
            </a:r>
            <a:r>
              <a:rPr lang="en-US" dirty="0" err="1"/>
              <a:t>Các</a:t>
            </a:r>
            <a:r>
              <a:rPr lang="en-US" dirty="0"/>
              <a:t> </a:t>
            </a:r>
            <a:r>
              <a:rPr lang="en-US" dirty="0" err="1"/>
              <a:t>thực</a:t>
            </a:r>
            <a:r>
              <a:rPr lang="en-US" dirty="0"/>
              <a:t> </a:t>
            </a:r>
            <a:r>
              <a:rPr lang="en-US" dirty="0" err="1"/>
              <a:t>thể</a:t>
            </a:r>
            <a:r>
              <a:rPr lang="en-US" dirty="0"/>
              <a:t> </a:t>
            </a:r>
            <a:r>
              <a:rPr lang="en-US" dirty="0" err="1"/>
              <a:t>và</a:t>
            </a:r>
            <a:r>
              <a:rPr lang="en-US" dirty="0"/>
              <a:t>/</a:t>
            </a:r>
            <a:r>
              <a:rPr lang="en-US" dirty="0" err="1"/>
              <a:t>hoặc</a:t>
            </a:r>
            <a:r>
              <a:rPr lang="en-US" dirty="0"/>
              <a:t> </a:t>
            </a:r>
            <a:r>
              <a:rPr lang="en-US" dirty="0" err="1"/>
              <a:t>tập</a:t>
            </a:r>
            <a:r>
              <a:rPr lang="en-US" dirty="0"/>
              <a:t> </a:t>
            </a:r>
            <a:r>
              <a:rPr lang="en-US" dirty="0" err="1"/>
              <a:t>hợp</a:t>
            </a:r>
            <a:r>
              <a:rPr lang="en-US" dirty="0"/>
              <a:t> </a:t>
            </a:r>
            <a:r>
              <a:rPr lang="en-US" dirty="0" err="1"/>
              <a:t>các</a:t>
            </a:r>
            <a:r>
              <a:rPr lang="en-US" dirty="0"/>
              <a:t> </a:t>
            </a:r>
            <a:r>
              <a:rPr lang="en-US" dirty="0" err="1"/>
              <a:t>thực</a:t>
            </a:r>
            <a:r>
              <a:rPr lang="en-US" dirty="0"/>
              <a:t> </a:t>
            </a:r>
            <a:r>
              <a:rPr lang="en-US" dirty="0" err="1"/>
              <a:t>thể</a:t>
            </a:r>
            <a:r>
              <a:rPr lang="en-US" dirty="0"/>
              <a:t> </a:t>
            </a:r>
            <a:r>
              <a:rPr lang="en-US" dirty="0" err="1"/>
              <a:t>khác</a:t>
            </a:r>
            <a:endParaRPr lang="en-US" dirty="0"/>
          </a:p>
          <a:p>
            <a:pPr>
              <a:lnSpc>
                <a:spcPct val="120000"/>
              </a:lnSpc>
              <a:spcBef>
                <a:spcPts val="600"/>
              </a:spcBef>
              <a:spcAft>
                <a:spcPts val="600"/>
              </a:spcAft>
            </a:pPr>
            <a:r>
              <a:rPr lang="en-US" dirty="0"/>
              <a:t>5. </a:t>
            </a:r>
            <a:r>
              <a:rPr lang="en-US" dirty="0" err="1"/>
              <a:t>Các</a:t>
            </a:r>
            <a:r>
              <a:rPr lang="en-US" dirty="0"/>
              <a:t> </a:t>
            </a:r>
            <a:r>
              <a:rPr lang="en-US" dirty="0" err="1"/>
              <a:t>lớp</a:t>
            </a:r>
            <a:r>
              <a:rPr lang="en-US" dirty="0"/>
              <a:t> </a:t>
            </a:r>
            <a:r>
              <a:rPr lang="en-US" dirty="0" err="1"/>
              <a:t>có</a:t>
            </a:r>
            <a:r>
              <a:rPr lang="en-US" dirty="0"/>
              <a:t> </a:t>
            </a:r>
            <a:r>
              <a:rPr lang="en-US" dirty="0" err="1"/>
              <a:t>thể</a:t>
            </a:r>
            <a:r>
              <a:rPr lang="en-US" dirty="0"/>
              <a:t> </a:t>
            </a:r>
            <a:r>
              <a:rPr lang="en-US" dirty="0" err="1"/>
              <a:t>nhúng</a:t>
            </a:r>
            <a:endParaRPr lang="en-US" dirty="0"/>
          </a:p>
        </p:txBody>
      </p:sp>
      <p:sp>
        <p:nvSpPr>
          <p:cNvPr id="11" name="Rectangle 10"/>
          <p:cNvSpPr/>
          <p:nvPr/>
        </p:nvSpPr>
        <p:spPr>
          <a:xfrm>
            <a:off x="4488180" y="1205272"/>
            <a:ext cx="4572000" cy="3884140"/>
          </a:xfrm>
          <a:prstGeom prst="rect">
            <a:avLst/>
          </a:prstGeom>
          <a:ln>
            <a:solidFill>
              <a:srgbClr val="FF0000"/>
            </a:solidFill>
          </a:ln>
        </p:spPr>
        <p:txBody>
          <a:bodyPr>
            <a:spAutoFit/>
          </a:bodyPr>
          <a:lstStyle/>
          <a:p>
            <a:pPr marL="457200" indent="-276860">
              <a:lnSpc>
                <a:spcPct val="110000"/>
              </a:lnSpc>
            </a:pPr>
            <a:r>
              <a:rPr lang="en-US" sz="16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Các</a:t>
            </a:r>
            <a:r>
              <a:rPr lang="en-US" sz="16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loại</a:t>
            </a:r>
            <a:r>
              <a:rPr lang="en-US" sz="16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có</a:t>
            </a:r>
            <a:r>
              <a:rPr lang="en-US" sz="16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thể</a:t>
            </a:r>
            <a:r>
              <a:rPr lang="en-US" sz="16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đánh</a:t>
            </a:r>
            <a:r>
              <a:rPr lang="en-US" sz="16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số</a:t>
            </a:r>
            <a:r>
              <a:rPr lang="en-US" sz="16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tự</a:t>
            </a:r>
            <a:r>
              <a:rPr lang="en-US" sz="16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động</a:t>
            </a:r>
            <a:r>
              <a:rPr lang="en-US" sz="16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gồm</a:t>
            </a:r>
            <a:r>
              <a:rPr lang="en-US" sz="16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0000"/>
              </a:lnSpc>
              <a:buSzPts val="1000"/>
              <a:buFont typeface="Symbol" panose="05050102010706020507" pitchFamily="18" charset="2"/>
              <a:buChar char=""/>
              <a:tabLst>
                <a:tab pos="457200" algn="l"/>
              </a:tabLst>
            </a:pPr>
            <a:r>
              <a:rPr lang="en-US" sz="16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Trình</a:t>
            </a:r>
            <a:r>
              <a:rPr lang="en-US" sz="16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bao</a:t>
            </a:r>
            <a:r>
              <a:rPr lang="en-US" sz="16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bọc</a:t>
            </a:r>
            <a:r>
              <a:rPr lang="en-US" sz="16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của</a:t>
            </a:r>
            <a:r>
              <a:rPr lang="en-US" sz="16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các</a:t>
            </a:r>
            <a:r>
              <a:rPr lang="en-US" sz="16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kiểu</a:t>
            </a:r>
            <a:r>
              <a:rPr lang="en-US" sz="16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nguyên</a:t>
            </a:r>
            <a:r>
              <a:rPr lang="en-US" sz="16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thủy</a:t>
            </a:r>
            <a:r>
              <a:rPr lang="en-US" sz="16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Java</a:t>
            </a:r>
            <a:endParaRPr lang="en-US" dirty="0">
              <a:solidFill>
                <a:srgbClr val="24292E"/>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0000"/>
              </a:lnSpc>
              <a:buSzPts val="1000"/>
              <a:buFont typeface="Symbol" panose="05050102010706020507" pitchFamily="18" charset="2"/>
              <a:buChar char=""/>
              <a:tabLst>
                <a:tab pos="457200" algn="l"/>
              </a:tabLst>
            </a:pPr>
            <a:r>
              <a:rPr lang="en-US" sz="16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java.math.BigInteger</a:t>
            </a:r>
            <a:endParaRPr lang="en-US" dirty="0">
              <a:solidFill>
                <a:srgbClr val="24292E"/>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0000"/>
              </a:lnSpc>
              <a:buSzPts val="1000"/>
              <a:buFont typeface="Symbol" panose="05050102010706020507" pitchFamily="18" charset="2"/>
              <a:buChar char=""/>
              <a:tabLst>
                <a:tab pos="457200" algn="l"/>
              </a:tabLst>
            </a:pPr>
            <a:r>
              <a:rPr lang="en-US" sz="16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java.math.BigDecimal</a:t>
            </a:r>
            <a:endParaRPr lang="en-US" dirty="0">
              <a:solidFill>
                <a:srgbClr val="24292E"/>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0000"/>
              </a:lnSpc>
              <a:buSzPts val="1000"/>
              <a:buFont typeface="Symbol" panose="05050102010706020507" pitchFamily="18" charset="2"/>
              <a:buChar char=""/>
              <a:tabLst>
                <a:tab pos="457200" algn="l"/>
              </a:tabLst>
            </a:pPr>
            <a:r>
              <a:rPr lang="en-US" sz="16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java.util.Date</a:t>
            </a:r>
            <a:endParaRPr lang="en-US" dirty="0">
              <a:solidFill>
                <a:srgbClr val="24292E"/>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0000"/>
              </a:lnSpc>
              <a:buSzPts val="1000"/>
              <a:buFont typeface="Symbol" panose="05050102010706020507" pitchFamily="18" charset="2"/>
              <a:buChar char=""/>
              <a:tabLst>
                <a:tab pos="457200" algn="l"/>
              </a:tabLst>
            </a:pPr>
            <a:r>
              <a:rPr lang="en-US" sz="16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java.util.Calendar</a:t>
            </a:r>
            <a:endParaRPr lang="en-US" dirty="0">
              <a:solidFill>
                <a:srgbClr val="24292E"/>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0000"/>
              </a:lnSpc>
              <a:buSzPts val="1000"/>
              <a:buFont typeface="Symbol" panose="05050102010706020507" pitchFamily="18" charset="2"/>
              <a:buChar char=""/>
              <a:tabLst>
                <a:tab pos="457200" algn="l"/>
              </a:tabLst>
            </a:pPr>
            <a:r>
              <a:rPr lang="en-US" sz="16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java.sql.Date</a:t>
            </a:r>
            <a:endParaRPr lang="en-US" dirty="0">
              <a:solidFill>
                <a:srgbClr val="24292E"/>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0000"/>
              </a:lnSpc>
              <a:buSzPts val="1000"/>
              <a:buFont typeface="Symbol" panose="05050102010706020507" pitchFamily="18" charset="2"/>
              <a:buChar char=""/>
              <a:tabLst>
                <a:tab pos="457200" algn="l"/>
              </a:tabLst>
            </a:pPr>
            <a:r>
              <a:rPr lang="en-US" sz="16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java.sql.Time</a:t>
            </a:r>
            <a:endParaRPr lang="en-US" dirty="0">
              <a:solidFill>
                <a:srgbClr val="24292E"/>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0000"/>
              </a:lnSpc>
              <a:buSzPts val="1000"/>
              <a:buFont typeface="Symbol" panose="05050102010706020507" pitchFamily="18" charset="2"/>
              <a:buChar char=""/>
              <a:tabLst>
                <a:tab pos="457200" algn="l"/>
              </a:tabLst>
            </a:pPr>
            <a:r>
              <a:rPr lang="en-US" sz="16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java.sql.TimeStamp</a:t>
            </a:r>
            <a:endParaRPr lang="en-US" dirty="0">
              <a:solidFill>
                <a:srgbClr val="24292E"/>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0000"/>
              </a:lnSpc>
              <a:buSzPts val="1000"/>
              <a:buFont typeface="Symbol" panose="05050102010706020507" pitchFamily="18" charset="2"/>
              <a:buChar char=""/>
              <a:tabLst>
                <a:tab pos="457200" algn="l"/>
              </a:tabLst>
            </a:pPr>
            <a:r>
              <a:rPr lang="en-US" sz="16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User-defined </a:t>
            </a:r>
            <a:r>
              <a:rPr lang="en-US" sz="16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serializable</a:t>
            </a:r>
            <a:r>
              <a:rPr lang="en-US" sz="16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types</a:t>
            </a:r>
            <a:endParaRPr lang="en-US" dirty="0">
              <a:solidFill>
                <a:srgbClr val="24292E"/>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0000"/>
              </a:lnSpc>
              <a:buSzPts val="1000"/>
              <a:buFont typeface="Symbol" panose="05050102010706020507" pitchFamily="18" charset="2"/>
              <a:buChar char=""/>
              <a:tabLst>
                <a:tab pos="457200" algn="l"/>
              </a:tabLst>
            </a:pPr>
            <a:r>
              <a:rPr lang="en-US" sz="16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byte[]</a:t>
            </a:r>
            <a:endParaRPr lang="en-US" dirty="0">
              <a:solidFill>
                <a:srgbClr val="24292E"/>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0000"/>
              </a:lnSpc>
              <a:buSzPts val="1000"/>
              <a:buFont typeface="Symbol" panose="05050102010706020507" pitchFamily="18" charset="2"/>
              <a:buChar char=""/>
              <a:tabLst>
                <a:tab pos="457200" algn="l"/>
              </a:tabLst>
            </a:pPr>
            <a:r>
              <a:rPr lang="en-US" sz="16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Byte[]</a:t>
            </a:r>
            <a:endParaRPr lang="en-US" dirty="0">
              <a:solidFill>
                <a:srgbClr val="24292E"/>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0000"/>
              </a:lnSpc>
              <a:buSzPts val="1000"/>
              <a:buFont typeface="Symbol" panose="05050102010706020507" pitchFamily="18" charset="2"/>
              <a:buChar char=""/>
              <a:tabLst>
                <a:tab pos="457200" algn="l"/>
              </a:tabLst>
            </a:pPr>
            <a:r>
              <a:rPr lang="en-US" sz="16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char[]</a:t>
            </a:r>
            <a:endParaRPr lang="en-US" dirty="0">
              <a:solidFill>
                <a:srgbClr val="24292E"/>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0000"/>
              </a:lnSpc>
              <a:buSzPts val="1000"/>
              <a:buFont typeface="Symbol" panose="05050102010706020507" pitchFamily="18" charset="2"/>
              <a:buChar char=""/>
              <a:tabLst>
                <a:tab pos="457200" algn="l"/>
              </a:tabLst>
            </a:pPr>
            <a:r>
              <a:rPr lang="en-US" sz="16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Character[]</a:t>
            </a:r>
            <a:endParaRPr lang="en-US" dirty="0">
              <a:solidFill>
                <a:srgbClr val="24292E"/>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844859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82160" y="437405"/>
            <a:ext cx="8520600" cy="572700"/>
          </a:xfrm>
          <a:extLst>
            <a:ext uri="{FAA26D3D-D897-4be2-8F04-BA451C77F1D7}">
              <ma14:placeholderFlag xmlns:ma14="http://schemas.microsoft.com/office/mac/drawingml/2011/main" xmlns="" val="1"/>
            </a:ext>
          </a:extLst>
        </p:spPr>
        <p:txBody>
          <a:bodyPr anchor="b">
            <a:noAutofit/>
          </a:bodyPr>
          <a:lstStyle/>
          <a:p>
            <a:r>
              <a:rPr lang="vi-VN" altLang="en-US" sz="2200" dirty="0"/>
              <a:t>TRƯỜNG LIÊN TỤC</a:t>
            </a:r>
            <a:endParaRPr lang="en-US" altLang="en-US" sz="2200" dirty="0"/>
          </a:p>
        </p:txBody>
      </p:sp>
      <p:sp>
        <p:nvSpPr>
          <p:cNvPr id="6" name="Rectangle 5"/>
          <p:cNvSpPr/>
          <p:nvPr/>
        </p:nvSpPr>
        <p:spPr>
          <a:xfrm>
            <a:off x="121920" y="1253972"/>
            <a:ext cx="8763000" cy="670055"/>
          </a:xfrm>
          <a:prstGeom prst="rect">
            <a:avLst/>
          </a:prstGeom>
        </p:spPr>
        <p:txBody>
          <a:bodyPr wrap="square">
            <a:spAutoFit/>
          </a:bodyPr>
          <a:lstStyle/>
          <a:p>
            <a:pPr algn="just">
              <a:lnSpc>
                <a:spcPct val="107000"/>
              </a:lnSpc>
              <a:spcAft>
                <a:spcPts val="800"/>
              </a:spcAft>
            </a:pPr>
            <a:r>
              <a:rPr lang="en-US" sz="18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Các</a:t>
            </a:r>
            <a:r>
              <a:rPr lang="en-US" sz="18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thuộc</a:t>
            </a:r>
            <a:r>
              <a:rPr lang="en-US" sz="18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tính</a:t>
            </a:r>
            <a:r>
              <a:rPr lang="en-US" sz="18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của</a:t>
            </a:r>
            <a:r>
              <a:rPr lang="en-US" sz="18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lớp</a:t>
            </a:r>
            <a:r>
              <a:rPr lang="en-US" sz="18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không</a:t>
            </a:r>
            <a:r>
              <a:rPr lang="en-US" sz="18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dùng</a:t>
            </a:r>
            <a:r>
              <a:rPr lang="en-US" sz="18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@Transient </a:t>
            </a:r>
            <a:r>
              <a:rPr lang="en-US" sz="18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hoặc</a:t>
            </a:r>
            <a:r>
              <a:rPr lang="en-US" sz="18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không</a:t>
            </a:r>
            <a:r>
              <a:rPr lang="en-US" sz="18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được</a:t>
            </a:r>
            <a:r>
              <a:rPr lang="en-US" sz="18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đánh</a:t>
            </a:r>
            <a:r>
              <a:rPr lang="en-US" sz="18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dấu</a:t>
            </a:r>
            <a:r>
              <a:rPr lang="en-US" sz="18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là</a:t>
            </a:r>
            <a:r>
              <a:rPr lang="en-US" sz="18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tạm</a:t>
            </a:r>
            <a:r>
              <a:rPr lang="en-US" sz="18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thời</a:t>
            </a:r>
            <a:r>
              <a:rPr lang="en-US" sz="18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Java </a:t>
            </a:r>
            <a:r>
              <a:rPr lang="en-US" sz="18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sẽ</a:t>
            </a:r>
            <a:r>
              <a:rPr lang="en-US" sz="18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được</a:t>
            </a:r>
            <a:r>
              <a:rPr lang="en-US" sz="18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lưu </a:t>
            </a:r>
            <a:r>
              <a:rPr lang="en-US" sz="18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trữ</a:t>
            </a:r>
            <a:r>
              <a:rPr lang="en-US" sz="18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lâu</a:t>
            </a:r>
            <a:r>
              <a:rPr lang="en-US" sz="18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dài</a:t>
            </a:r>
            <a:r>
              <a:rPr lang="en-US" sz="18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trong</a:t>
            </a:r>
            <a:r>
              <a:rPr lang="en-US" sz="18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kho</a:t>
            </a:r>
            <a:r>
              <a:rPr lang="en-US" sz="18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dữ</a:t>
            </a:r>
            <a:r>
              <a:rPr lang="en-US" sz="18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24292E"/>
                </a:solidFill>
                <a:latin typeface="Segoe UI" panose="020B0502040204020203" pitchFamily="34" charset="0"/>
                <a:ea typeface="Times New Roman" panose="02020603050405020304" pitchFamily="18" charset="0"/>
                <a:cs typeface="Times New Roman" panose="02020603050405020304" pitchFamily="18" charset="0"/>
              </a:rPr>
              <a:t>liệu</a:t>
            </a:r>
            <a:r>
              <a:rPr lang="en-US" sz="1800" dirty="0">
                <a:solidFill>
                  <a:srgbClr val="24292E"/>
                </a:solidFill>
                <a:latin typeface="Segoe UI" panose="020B0502040204020203" pitchFamily="34" charset="0"/>
                <a:ea typeface="Times New Roman" panose="02020603050405020304" pitchFamily="18"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p:cNvSpPr/>
          <p:nvPr/>
        </p:nvSpPr>
        <p:spPr>
          <a:xfrm>
            <a:off x="151782" y="1945422"/>
            <a:ext cx="1039067" cy="369332"/>
          </a:xfrm>
          <a:prstGeom prst="rect">
            <a:avLst/>
          </a:prstGeom>
        </p:spPr>
        <p:txBody>
          <a:bodyPr wrap="none">
            <a:spAutoFit/>
          </a:bodyPr>
          <a:lstStyle/>
          <a:p>
            <a:r>
              <a:rPr lang="en-US" sz="1800" dirty="0">
                <a:latin typeface="Segoe UI" panose="020B0502040204020203" pitchFamily="34" charset="0"/>
                <a:ea typeface="Times New Roman" panose="02020603050405020304" pitchFamily="18" charset="0"/>
                <a:cs typeface="Times New Roman" panose="02020603050405020304" pitchFamily="18" charset="0"/>
              </a:rPr>
              <a:t>Cú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pháp</a:t>
            </a:r>
            <a:endParaRPr lang="en-US" sz="1800" dirty="0"/>
          </a:p>
        </p:txBody>
      </p:sp>
      <p:sp>
        <p:nvSpPr>
          <p:cNvPr id="9" name="Rectangle 8"/>
          <p:cNvSpPr/>
          <p:nvPr/>
        </p:nvSpPr>
        <p:spPr>
          <a:xfrm>
            <a:off x="1584960" y="2087421"/>
            <a:ext cx="4366260" cy="619272"/>
          </a:xfrm>
          <a:prstGeom prst="rect">
            <a:avLst/>
          </a:prstGeom>
          <a:ln>
            <a:solidFill>
              <a:srgbClr val="FF0000"/>
            </a:solidFill>
          </a:ln>
        </p:spPr>
        <p:txBody>
          <a:bodyPr wrap="square">
            <a:spAutoFit/>
          </a:bodyPr>
          <a:lstStyle/>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@Transient </a:t>
            </a: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FF0000"/>
                </a:solidFill>
                <a:latin typeface="Consolas" panose="020B0609020204030204" pitchFamily="49" charset="0"/>
                <a:ea typeface="Times New Roman" panose="02020603050405020304" pitchFamily="18" charset="0"/>
                <a:cs typeface="Courier New" panose="02070309020205020404" pitchFamily="49" charset="0"/>
              </a:rPr>
              <a:t>private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 &lt;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Data_Type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Property_Name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p>
        </p:txBody>
      </p:sp>
      <p:pic>
        <p:nvPicPr>
          <p:cNvPr id="12" name="Picture 11"/>
          <p:cNvPicPr>
            <a:picLocks noChangeAspect="1"/>
          </p:cNvPicPr>
          <p:nvPr/>
        </p:nvPicPr>
        <p:blipFill>
          <a:blip r:embed="rId2"/>
          <a:stretch>
            <a:fillRect/>
          </a:stretch>
        </p:blipFill>
        <p:spPr>
          <a:xfrm>
            <a:off x="1598113" y="3931920"/>
            <a:ext cx="3218996" cy="775379"/>
          </a:xfrm>
          <a:prstGeom prst="rect">
            <a:avLst/>
          </a:prstGeom>
          <a:ln>
            <a:solidFill>
              <a:srgbClr val="FF0000"/>
            </a:solidFill>
          </a:ln>
        </p:spPr>
      </p:pic>
      <p:pic>
        <p:nvPicPr>
          <p:cNvPr id="13" name="Picture 12"/>
          <p:cNvPicPr>
            <a:picLocks noChangeAspect="1"/>
          </p:cNvPicPr>
          <p:nvPr/>
        </p:nvPicPr>
        <p:blipFill>
          <a:blip r:embed="rId3"/>
          <a:stretch>
            <a:fillRect/>
          </a:stretch>
        </p:blipFill>
        <p:spPr>
          <a:xfrm>
            <a:off x="1613268" y="3107975"/>
            <a:ext cx="3829584" cy="466790"/>
          </a:xfrm>
          <a:prstGeom prst="rect">
            <a:avLst/>
          </a:prstGeom>
          <a:ln>
            <a:solidFill>
              <a:srgbClr val="FF0000"/>
            </a:solidFill>
          </a:ln>
        </p:spPr>
      </p:pic>
      <p:sp>
        <p:nvSpPr>
          <p:cNvPr id="14" name="Rectangle 13"/>
          <p:cNvSpPr/>
          <p:nvPr/>
        </p:nvSpPr>
        <p:spPr>
          <a:xfrm>
            <a:off x="167022" y="2905542"/>
            <a:ext cx="712054" cy="369332"/>
          </a:xfrm>
          <a:prstGeom prst="rect">
            <a:avLst/>
          </a:prstGeom>
        </p:spPr>
        <p:txBody>
          <a:bodyPr wrap="none">
            <a:spAutoFit/>
          </a:bodyPr>
          <a:lstStyle/>
          <a:p>
            <a:r>
              <a:rPr lang="en-US" sz="1800" dirty="0">
                <a:latin typeface="Segoe UI" panose="020B0502040204020203" pitchFamily="34" charset="0"/>
                <a:ea typeface="Times New Roman" panose="02020603050405020304" pitchFamily="18" charset="0"/>
                <a:cs typeface="Times New Roman" panose="02020603050405020304" pitchFamily="18" charset="0"/>
              </a:rPr>
              <a:t>Ví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dụ</a:t>
            </a:r>
            <a:endParaRPr lang="en-US" sz="1800" dirty="0"/>
          </a:p>
        </p:txBody>
      </p:sp>
    </p:spTree>
    <p:extLst>
      <p:ext uri="{BB962C8B-B14F-4D97-AF65-F5344CB8AC3E}">
        <p14:creationId xmlns:p14="http://schemas.microsoft.com/office/powerpoint/2010/main" val="2869635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82160" y="437405"/>
            <a:ext cx="8520600" cy="572700"/>
          </a:xfrm>
          <a:extLst>
            <a:ext uri="{FAA26D3D-D897-4be2-8F04-BA451C77F1D7}">
              <ma14:placeholderFlag xmlns:ma14="http://schemas.microsoft.com/office/mac/drawingml/2011/main" xmlns="" val="1"/>
            </a:ext>
          </a:extLst>
        </p:spPr>
        <p:txBody>
          <a:bodyPr anchor="b">
            <a:noAutofit/>
          </a:bodyPr>
          <a:lstStyle/>
          <a:p>
            <a:r>
              <a:rPr lang="vi-VN" altLang="en-US" sz="2200" dirty="0"/>
              <a:t>KHÓA CHÍNH </a:t>
            </a:r>
            <a:endParaRPr lang="en-US" altLang="en-US" sz="2200" dirty="0"/>
          </a:p>
        </p:txBody>
      </p:sp>
      <p:sp>
        <p:nvSpPr>
          <p:cNvPr id="7" name="Rectangle 6"/>
          <p:cNvSpPr/>
          <p:nvPr/>
        </p:nvSpPr>
        <p:spPr>
          <a:xfrm>
            <a:off x="137160" y="1258580"/>
            <a:ext cx="8618220" cy="726289"/>
          </a:xfrm>
          <a:prstGeom prst="rect">
            <a:avLst/>
          </a:prstGeom>
        </p:spPr>
        <p:txBody>
          <a:bodyPr wrap="square">
            <a:spAutoFit/>
          </a:bodyPr>
          <a:lstStyle/>
          <a:p>
            <a:pPr algn="just">
              <a:lnSpc>
                <a:spcPct val="120000"/>
              </a:lnSpc>
            </a:pPr>
            <a:r>
              <a:rPr lang="vi-VN" sz="1800" dirty="0">
                <a:solidFill>
                  <a:srgbClr val="24292E"/>
                </a:solidFill>
                <a:latin typeface="Segoe UI" panose="020B0502040204020203" pitchFamily="34" charset="0"/>
                <a:ea typeface="Times New Roman" panose="02020603050405020304" pitchFamily="18" charset="0"/>
              </a:rPr>
              <a:t>Mỗi thực thể JPA phải có một khóa chính. </a:t>
            </a:r>
            <a:endParaRPr lang="en-US" sz="1800" dirty="0">
              <a:solidFill>
                <a:srgbClr val="24292E"/>
              </a:solidFill>
              <a:latin typeface="Segoe UI" panose="020B0502040204020203" pitchFamily="34" charset="0"/>
              <a:ea typeface="Times New Roman" panose="02020603050405020304" pitchFamily="18" charset="0"/>
            </a:endParaRPr>
          </a:p>
          <a:p>
            <a:pPr algn="just">
              <a:lnSpc>
                <a:spcPct val="120000"/>
              </a:lnSpc>
            </a:pPr>
            <a:r>
              <a:rPr lang="vi-VN" sz="1800" dirty="0">
                <a:solidFill>
                  <a:srgbClr val="24292E"/>
                </a:solidFill>
                <a:latin typeface="Segoe UI" panose="020B0502040204020203" pitchFamily="34" charset="0"/>
                <a:ea typeface="Times New Roman" panose="02020603050405020304" pitchFamily="18" charset="0"/>
              </a:rPr>
              <a:t>Một thực thể có thể có khóa chính đơn giản hoặc khóa tổng hợp.</a:t>
            </a:r>
          </a:p>
        </p:txBody>
      </p:sp>
      <p:sp>
        <p:nvSpPr>
          <p:cNvPr id="8" name="Rectangle 7"/>
          <p:cNvSpPr/>
          <p:nvPr/>
        </p:nvSpPr>
        <p:spPr>
          <a:xfrm>
            <a:off x="197502" y="2021622"/>
            <a:ext cx="2133918" cy="369332"/>
          </a:xfrm>
          <a:prstGeom prst="rect">
            <a:avLst/>
          </a:prstGeom>
        </p:spPr>
        <p:txBody>
          <a:bodyPr wrap="none">
            <a:spAutoFit/>
          </a:bodyPr>
          <a:lstStyle/>
          <a:p>
            <a:r>
              <a:rPr lang="en-US" sz="1800" dirty="0">
                <a:latin typeface="Segoe UI" panose="020B0502040204020203" pitchFamily="34" charset="0"/>
                <a:ea typeface="Times New Roman" panose="02020603050405020304" pitchFamily="18" charset="0"/>
                <a:cs typeface="Times New Roman" panose="02020603050405020304" pitchFamily="18" charset="0"/>
              </a:rPr>
              <a:t>Cú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pháp</a:t>
            </a:r>
            <a:r>
              <a:rPr lang="en-US" sz="1800" dirty="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Khóa</a:t>
            </a:r>
            <a:r>
              <a:rPr lang="en-US" sz="1800" dirty="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đơn</a:t>
            </a:r>
            <a:endParaRPr lang="en-US" sz="1800" dirty="0"/>
          </a:p>
        </p:txBody>
      </p:sp>
      <p:sp>
        <p:nvSpPr>
          <p:cNvPr id="9" name="Rectangle 8"/>
          <p:cNvSpPr/>
          <p:nvPr/>
        </p:nvSpPr>
        <p:spPr>
          <a:xfrm>
            <a:off x="1600200" y="2468421"/>
            <a:ext cx="5943600" cy="957634"/>
          </a:xfrm>
          <a:prstGeom prst="rect">
            <a:avLst/>
          </a:prstGeom>
          <a:ln>
            <a:solidFill>
              <a:srgbClr val="FF0000"/>
            </a:solidFill>
          </a:ln>
        </p:spPr>
        <p:txBody>
          <a:bodyPr wrap="square">
            <a:spAutoFit/>
          </a:bodyPr>
          <a:lstStyle/>
          <a:p>
            <a:pPr>
              <a:lnSpc>
                <a:spcPct val="120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@Id</a:t>
            </a:r>
          </a:p>
          <a:p>
            <a:pPr>
              <a:lnSpc>
                <a:spcPct val="120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r>
              <a:rPr lang="en-US" sz="1600" dirty="0" err="1">
                <a:solidFill>
                  <a:srgbClr val="D73A49"/>
                </a:solidFill>
                <a:latin typeface="Consolas" panose="020B0609020204030204" pitchFamily="49" charset="0"/>
                <a:ea typeface="Times New Roman" panose="02020603050405020304" pitchFamily="18" charset="0"/>
                <a:cs typeface="Courier New" panose="02070309020205020404" pitchFamily="49" charset="0"/>
              </a:rPr>
              <a:t>GeneratedValue</a:t>
            </a: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strategy</a:t>
            </a: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r>
              <a:rPr lang="en-US" sz="1600" dirty="0" err="1">
                <a:solidFill>
                  <a:srgbClr val="D73A49"/>
                </a:solidFill>
                <a:latin typeface="Consolas" panose="020B0609020204030204" pitchFamily="49" charset="0"/>
                <a:ea typeface="Times New Roman" panose="02020603050405020304" pitchFamily="18" charset="0"/>
                <a:cs typeface="Courier New" panose="02070309020205020404" pitchFamily="49" charset="0"/>
              </a:rPr>
              <a:t>GenerationType.</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IDENTITY</a:t>
            </a: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p>
          <a:p>
            <a:pPr>
              <a:lnSpc>
                <a:spcPct val="120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FF0000"/>
                </a:solidFill>
                <a:latin typeface="Consolas" panose="020B0609020204030204" pitchFamily="49" charset="0"/>
                <a:ea typeface="Times New Roman" panose="02020603050405020304" pitchFamily="18" charset="0"/>
                <a:cs typeface="Courier New" panose="02070309020205020404" pitchFamily="49" charset="0"/>
              </a:rPr>
              <a:t>private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 &lt;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Data_Type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Property_Name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p>
        </p:txBody>
      </p:sp>
      <p:sp>
        <p:nvSpPr>
          <p:cNvPr id="10" name="Rectangle 9"/>
          <p:cNvSpPr/>
          <p:nvPr/>
        </p:nvSpPr>
        <p:spPr>
          <a:xfrm>
            <a:off x="266082" y="3545622"/>
            <a:ext cx="712054" cy="369332"/>
          </a:xfrm>
          <a:prstGeom prst="rect">
            <a:avLst/>
          </a:prstGeom>
        </p:spPr>
        <p:txBody>
          <a:bodyPr wrap="none">
            <a:spAutoFit/>
          </a:bodyPr>
          <a:lstStyle/>
          <a:p>
            <a:r>
              <a:rPr lang="en-US" sz="1800" dirty="0">
                <a:latin typeface="Segoe UI" panose="020B0502040204020203" pitchFamily="34" charset="0"/>
                <a:ea typeface="Times New Roman" panose="02020603050405020304" pitchFamily="18" charset="0"/>
                <a:cs typeface="Times New Roman" panose="02020603050405020304" pitchFamily="18" charset="0"/>
              </a:rPr>
              <a:t>Ví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dụ</a:t>
            </a:r>
            <a:endParaRPr lang="en-US" sz="1800" dirty="0"/>
          </a:p>
        </p:txBody>
      </p:sp>
      <p:pic>
        <p:nvPicPr>
          <p:cNvPr id="2" name="Picture 1"/>
          <p:cNvPicPr>
            <a:picLocks noChangeAspect="1"/>
          </p:cNvPicPr>
          <p:nvPr/>
        </p:nvPicPr>
        <p:blipFill>
          <a:blip r:embed="rId2"/>
          <a:stretch>
            <a:fillRect/>
          </a:stretch>
        </p:blipFill>
        <p:spPr>
          <a:xfrm>
            <a:off x="1590290" y="3843280"/>
            <a:ext cx="5939793" cy="873499"/>
          </a:xfrm>
          <a:prstGeom prst="rect">
            <a:avLst/>
          </a:prstGeom>
          <a:ln>
            <a:solidFill>
              <a:srgbClr val="FF0000"/>
            </a:solidFill>
          </a:ln>
        </p:spPr>
      </p:pic>
    </p:spTree>
    <p:extLst>
      <p:ext uri="{BB962C8B-B14F-4D97-AF65-F5344CB8AC3E}">
        <p14:creationId xmlns:p14="http://schemas.microsoft.com/office/powerpoint/2010/main" val="41227883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82160" y="437405"/>
            <a:ext cx="8520600" cy="572700"/>
          </a:xfrm>
          <a:extLst>
            <a:ext uri="{FAA26D3D-D897-4be2-8F04-BA451C77F1D7}">
              <ma14:placeholderFlag xmlns:ma14="http://schemas.microsoft.com/office/mac/drawingml/2011/main" xmlns="" val="1"/>
            </a:ext>
          </a:extLst>
        </p:spPr>
        <p:txBody>
          <a:bodyPr anchor="b">
            <a:noAutofit/>
          </a:bodyPr>
          <a:lstStyle/>
          <a:p>
            <a:r>
              <a:rPr lang="vi-VN" altLang="en-US" sz="2200" dirty="0"/>
              <a:t>KHÓA CHÍNH </a:t>
            </a:r>
            <a:endParaRPr lang="en-US" altLang="en-US" sz="2200" dirty="0"/>
          </a:p>
        </p:txBody>
      </p:sp>
      <p:sp>
        <p:nvSpPr>
          <p:cNvPr id="10" name="Rectangle 9"/>
          <p:cNvSpPr/>
          <p:nvPr/>
        </p:nvSpPr>
        <p:spPr>
          <a:xfrm>
            <a:off x="121966" y="1219865"/>
            <a:ext cx="8886862" cy="1338828"/>
          </a:xfrm>
          <a:prstGeom prst="rect">
            <a:avLst/>
          </a:prstGeom>
        </p:spPr>
        <p:txBody>
          <a:bodyPr wrap="square">
            <a:spAutoFit/>
          </a:bodyPr>
          <a:lstStyle/>
          <a:p>
            <a:pPr algn="just">
              <a:lnSpc>
                <a:spcPct val="150000"/>
              </a:lnSpc>
            </a:pPr>
            <a:r>
              <a:rPr lang="vi-VN" sz="1800" dirty="0">
                <a:latin typeface="Segoe UI" panose="020B0502040204020203" pitchFamily="34" charset="0"/>
                <a:ea typeface="Times New Roman" panose="02020603050405020304" pitchFamily="18" charset="0"/>
                <a:cs typeface="Times New Roman" panose="02020603050405020304" pitchFamily="18" charset="0"/>
              </a:rPr>
              <a:t>Các khóa chính tổng hợp được sử dụng khi một khóa chính bao gồm nhiều thuộc tính, tương ứng với một tập hợp các thuộc tính hoặc trường liên tục duy nhất. </a:t>
            </a:r>
            <a:endParaRPr lang="en-US" sz="1800" dirty="0">
              <a:latin typeface="Segoe UI" panose="020B0502040204020203" pitchFamily="34" charset="0"/>
              <a:ea typeface="Times New Roman" panose="02020603050405020304" pitchFamily="18" charset="0"/>
              <a:cs typeface="Times New Roman" panose="02020603050405020304" pitchFamily="18" charset="0"/>
            </a:endParaRPr>
          </a:p>
          <a:p>
            <a:pPr algn="just">
              <a:lnSpc>
                <a:spcPct val="150000"/>
              </a:lnSpc>
            </a:pPr>
            <a:r>
              <a:rPr lang="vi-VN" sz="1800" dirty="0">
                <a:latin typeface="Segoe UI" panose="020B0502040204020203" pitchFamily="34" charset="0"/>
                <a:ea typeface="Times New Roman" panose="02020603050405020304" pitchFamily="18" charset="0"/>
                <a:cs typeface="Times New Roman" panose="02020603050405020304" pitchFamily="18" charset="0"/>
              </a:rPr>
              <a:t>Các khóa chính tổng hợp phải được xác định trong một lớp khóa chính.</a:t>
            </a:r>
            <a:endParaRPr lang="en-US" sz="1800" dirty="0"/>
          </a:p>
        </p:txBody>
      </p:sp>
      <p:pic>
        <p:nvPicPr>
          <p:cNvPr id="2" name="Picture 1"/>
          <p:cNvPicPr>
            <a:picLocks noChangeAspect="1"/>
          </p:cNvPicPr>
          <p:nvPr/>
        </p:nvPicPr>
        <p:blipFill rotWithShape="1">
          <a:blip r:embed="rId2"/>
          <a:srcRect l="8889" t="18735"/>
          <a:stretch/>
        </p:blipFill>
        <p:spPr>
          <a:xfrm>
            <a:off x="2011678" y="2743198"/>
            <a:ext cx="4784180" cy="2400301"/>
          </a:xfrm>
          <a:prstGeom prst="rect">
            <a:avLst/>
          </a:prstGeom>
        </p:spPr>
      </p:pic>
    </p:spTree>
    <p:extLst>
      <p:ext uri="{BB962C8B-B14F-4D97-AF65-F5344CB8AC3E}">
        <p14:creationId xmlns:p14="http://schemas.microsoft.com/office/powerpoint/2010/main" val="36231530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82160" y="437405"/>
            <a:ext cx="8520600" cy="572700"/>
          </a:xfrm>
          <a:extLst>
            <a:ext uri="{FAA26D3D-D897-4be2-8F04-BA451C77F1D7}">
              <ma14:placeholderFlag xmlns:ma14="http://schemas.microsoft.com/office/mac/drawingml/2011/main" xmlns="" val="1"/>
            </a:ext>
          </a:extLst>
        </p:spPr>
        <p:txBody>
          <a:bodyPr anchor="b">
            <a:noAutofit/>
          </a:bodyPr>
          <a:lstStyle/>
          <a:p>
            <a:r>
              <a:rPr lang="vi-VN" altLang="en-US" sz="2200" dirty="0"/>
              <a:t>KHÓA CHÍNH </a:t>
            </a:r>
            <a:endParaRPr lang="en-US" altLang="en-US" sz="2200" dirty="0"/>
          </a:p>
        </p:txBody>
      </p:sp>
      <p:sp>
        <p:nvSpPr>
          <p:cNvPr id="10" name="Rectangle 9"/>
          <p:cNvSpPr/>
          <p:nvPr/>
        </p:nvSpPr>
        <p:spPr>
          <a:xfrm>
            <a:off x="129917" y="1339134"/>
            <a:ext cx="8886862" cy="3416320"/>
          </a:xfrm>
          <a:prstGeom prst="rect">
            <a:avLst/>
          </a:prstGeom>
        </p:spPr>
        <p:txBody>
          <a:bodyPr wrap="square">
            <a:spAutoFit/>
          </a:bodyPr>
          <a:lstStyle/>
          <a:p>
            <a:pPr algn="just">
              <a:lnSpc>
                <a:spcPct val="150000"/>
              </a:lnSpc>
            </a:pPr>
            <a:r>
              <a:rPr lang="en-US" sz="1800" dirty="0">
                <a:latin typeface="Segoe UI" panose="020B0502040204020203" pitchFamily="34" charset="0"/>
                <a:ea typeface="Times New Roman" panose="02020603050405020304" pitchFamily="18" charset="0"/>
                <a:cs typeface="Times New Roman" panose="02020603050405020304" pitchFamily="18" charset="0"/>
              </a:rPr>
              <a:t>Kiểu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dữ</a:t>
            </a:r>
            <a:r>
              <a:rPr lang="en-US" sz="1800" dirty="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liệu</a:t>
            </a:r>
            <a:r>
              <a:rPr lang="en-US" sz="1800" dirty="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của</a:t>
            </a:r>
            <a:r>
              <a:rPr lang="en-US" sz="1800" dirty="0">
                <a:latin typeface="Segoe UI" panose="020B0502040204020203" pitchFamily="34" charset="0"/>
                <a:ea typeface="Times New Roman" panose="02020603050405020304" pitchFamily="18" charset="0"/>
                <a:cs typeface="Times New Roman" panose="02020603050405020304" pitchFamily="18" charset="0"/>
              </a:rPr>
              <a:t> k</a:t>
            </a:r>
            <a:r>
              <a:rPr lang="vi-VN" sz="1800" dirty="0">
                <a:latin typeface="Segoe UI" panose="020B0502040204020203" pitchFamily="34" charset="0"/>
                <a:ea typeface="Times New Roman" panose="02020603050405020304" pitchFamily="18" charset="0"/>
                <a:cs typeface="Times New Roman" panose="02020603050405020304" pitchFamily="18" charset="0"/>
              </a:rPr>
              <a:t>hóa chính</a:t>
            </a:r>
            <a:r>
              <a:rPr lang="en-US" sz="1800" dirty="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phải</a:t>
            </a:r>
            <a:r>
              <a:rPr lang="en-US" sz="1800" dirty="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là</a:t>
            </a:r>
            <a:r>
              <a:rPr lang="vi-VN" sz="1800" dirty="0">
                <a:latin typeface="Segoe UI" panose="020B0502040204020203" pitchFamily="34" charset="0"/>
                <a:ea typeface="Times New Roman" panose="02020603050405020304" pitchFamily="18" charset="0"/>
                <a:cs typeface="Times New Roman" panose="02020603050405020304" pitchFamily="18" charset="0"/>
              </a:rPr>
              <a:t>:</a:t>
            </a:r>
          </a:p>
          <a:p>
            <a:pPr algn="just">
              <a:lnSpc>
                <a:spcPct val="150000"/>
              </a:lnSpc>
            </a:pPr>
            <a:r>
              <a:rPr lang="vi-VN" sz="1800" dirty="0">
                <a:latin typeface="Segoe UI" panose="020B0502040204020203" pitchFamily="34" charset="0"/>
                <a:ea typeface="Times New Roman" panose="02020603050405020304" pitchFamily="18" charset="0"/>
                <a:cs typeface="Times New Roman" panose="02020603050405020304" pitchFamily="18" charset="0"/>
              </a:rPr>
              <a:t>• Các kiểu nguyên thủy Java</a:t>
            </a:r>
          </a:p>
          <a:p>
            <a:pPr algn="just">
              <a:lnSpc>
                <a:spcPct val="150000"/>
              </a:lnSpc>
            </a:pPr>
            <a:r>
              <a:rPr lang="vi-VN" sz="1800" dirty="0">
                <a:latin typeface="Segoe UI" panose="020B0502040204020203" pitchFamily="34" charset="0"/>
                <a:ea typeface="Times New Roman" panose="02020603050405020304" pitchFamily="18" charset="0"/>
                <a:cs typeface="Times New Roman" panose="02020603050405020304" pitchFamily="18" charset="0"/>
              </a:rPr>
              <a:t>• Các loại trình bao bọc nguyên thủy của Java</a:t>
            </a:r>
          </a:p>
          <a:p>
            <a:pPr algn="just">
              <a:lnSpc>
                <a:spcPct val="150000"/>
              </a:lnSpc>
            </a:pPr>
            <a:r>
              <a:rPr lang="vi-VN" sz="1800" dirty="0">
                <a:latin typeface="Segoe UI" panose="020B0502040204020203" pitchFamily="34" charset="0"/>
                <a:ea typeface="Times New Roman" panose="02020603050405020304" pitchFamily="18" charset="0"/>
                <a:cs typeface="Times New Roman" panose="02020603050405020304" pitchFamily="18" charset="0"/>
              </a:rPr>
              <a:t>• java.lang.String</a:t>
            </a:r>
          </a:p>
          <a:p>
            <a:pPr algn="just">
              <a:lnSpc>
                <a:spcPct val="150000"/>
              </a:lnSpc>
            </a:pPr>
            <a:r>
              <a:rPr lang="vi-VN" sz="1800" dirty="0">
                <a:latin typeface="Segoe UI" panose="020B0502040204020203" pitchFamily="34" charset="0"/>
                <a:ea typeface="Times New Roman" panose="02020603050405020304" pitchFamily="18" charset="0"/>
                <a:cs typeface="Times New Roman" panose="02020603050405020304" pitchFamily="18" charset="0"/>
              </a:rPr>
              <a:t>• java.util.Date (kiểu thời gian phải là NGÀY)</a:t>
            </a:r>
          </a:p>
          <a:p>
            <a:pPr algn="just">
              <a:lnSpc>
                <a:spcPct val="150000"/>
              </a:lnSpc>
            </a:pPr>
            <a:r>
              <a:rPr lang="vi-VN" sz="1800" dirty="0">
                <a:latin typeface="Segoe UI" panose="020B0502040204020203" pitchFamily="34" charset="0"/>
                <a:ea typeface="Times New Roman" panose="02020603050405020304" pitchFamily="18" charset="0"/>
                <a:cs typeface="Times New Roman" panose="02020603050405020304" pitchFamily="18" charset="0"/>
              </a:rPr>
              <a:t>• java.sql.Date</a:t>
            </a:r>
          </a:p>
          <a:p>
            <a:pPr algn="just">
              <a:lnSpc>
                <a:spcPct val="150000"/>
              </a:lnSpc>
            </a:pPr>
            <a:r>
              <a:rPr lang="vi-VN" sz="1800" dirty="0">
                <a:latin typeface="Segoe UI" panose="020B0502040204020203" pitchFamily="34" charset="0"/>
                <a:ea typeface="Times New Roman" panose="02020603050405020304" pitchFamily="18" charset="0"/>
                <a:cs typeface="Times New Roman" panose="02020603050405020304" pitchFamily="18" charset="0"/>
              </a:rPr>
              <a:t>• java.math.BigDecimal</a:t>
            </a:r>
          </a:p>
          <a:p>
            <a:pPr algn="just">
              <a:lnSpc>
                <a:spcPct val="150000"/>
              </a:lnSpc>
            </a:pPr>
            <a:r>
              <a:rPr lang="vi-VN" sz="1800" dirty="0">
                <a:latin typeface="Segoe UI" panose="020B0502040204020203" pitchFamily="34" charset="0"/>
                <a:ea typeface="Times New Roman" panose="02020603050405020304" pitchFamily="18" charset="0"/>
                <a:cs typeface="Times New Roman" panose="02020603050405020304" pitchFamily="18" charset="0"/>
              </a:rPr>
              <a:t>• java.math.BigInteger</a:t>
            </a:r>
          </a:p>
        </p:txBody>
      </p:sp>
    </p:spTree>
    <p:extLst>
      <p:ext uri="{BB962C8B-B14F-4D97-AF65-F5344CB8AC3E}">
        <p14:creationId xmlns:p14="http://schemas.microsoft.com/office/powerpoint/2010/main" val="33814230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82160" y="437405"/>
            <a:ext cx="8520600" cy="572700"/>
          </a:xfrm>
          <a:extLst>
            <a:ext uri="{FAA26D3D-D897-4be2-8F04-BA451C77F1D7}">
              <ma14:placeholderFlag xmlns:ma14="http://schemas.microsoft.com/office/mac/drawingml/2011/main" xmlns="" val="1"/>
            </a:ext>
          </a:extLst>
        </p:spPr>
        <p:txBody>
          <a:bodyPr anchor="b">
            <a:noAutofit/>
          </a:bodyPr>
          <a:lstStyle/>
          <a:p>
            <a:r>
              <a:rPr lang="vi-VN" altLang="en-US" sz="2200" dirty="0"/>
              <a:t>KHÓA CHÍNH </a:t>
            </a:r>
            <a:endParaRPr lang="en-US" altLang="en-US" sz="2200" dirty="0"/>
          </a:p>
        </p:txBody>
      </p:sp>
      <p:sp>
        <p:nvSpPr>
          <p:cNvPr id="10" name="Rectangle 9"/>
          <p:cNvSpPr/>
          <p:nvPr/>
        </p:nvSpPr>
        <p:spPr>
          <a:xfrm>
            <a:off x="129917" y="1339134"/>
            <a:ext cx="8886862" cy="2585323"/>
          </a:xfrm>
          <a:prstGeom prst="rect">
            <a:avLst/>
          </a:prstGeom>
        </p:spPr>
        <p:txBody>
          <a:bodyPr wrap="square">
            <a:spAutoFit/>
          </a:bodyPr>
          <a:lstStyle/>
          <a:p>
            <a:pPr algn="just">
              <a:lnSpc>
                <a:spcPct val="150000"/>
              </a:lnSpc>
            </a:pPr>
            <a:r>
              <a:rPr lang="en-US" sz="1800" dirty="0">
                <a:latin typeface="Segoe UI" panose="020B0502040204020203" pitchFamily="34" charset="0"/>
                <a:ea typeface="Times New Roman" panose="02020603050405020304" pitchFamily="18" charset="0"/>
                <a:cs typeface="Times New Roman" panose="02020603050405020304" pitchFamily="18" charset="0"/>
              </a:rPr>
              <a:t>L</a:t>
            </a:r>
            <a:r>
              <a:rPr lang="vi-VN" sz="1800" dirty="0">
                <a:latin typeface="Segoe UI" panose="020B0502040204020203" pitchFamily="34" charset="0"/>
                <a:ea typeface="Times New Roman" panose="02020603050405020304" pitchFamily="18" charset="0"/>
                <a:cs typeface="Times New Roman" panose="02020603050405020304" pitchFamily="18" charset="0"/>
              </a:rPr>
              <a:t>ớp khóa chính phải đáp ứng</a:t>
            </a:r>
            <a:r>
              <a:rPr lang="en-US" sz="1800" dirty="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yêu</a:t>
            </a:r>
            <a:r>
              <a:rPr lang="en-US" sz="1800" dirty="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cầu</a:t>
            </a:r>
            <a:r>
              <a:rPr lang="en-US" sz="1800" dirty="0">
                <a:latin typeface="Segoe UI" panose="020B0502040204020203" pitchFamily="34" charset="0"/>
                <a:ea typeface="Times New Roman" panose="02020603050405020304" pitchFamily="18" charset="0"/>
                <a:cs typeface="Times New Roman" panose="02020603050405020304" pitchFamily="18" charset="0"/>
              </a:rPr>
              <a:t>:</a:t>
            </a:r>
            <a:endParaRPr lang="vi-VN" sz="1800" dirty="0">
              <a:latin typeface="Segoe UI" panose="020B0502040204020203" pitchFamily="34" charset="0"/>
              <a:ea typeface="Times New Roman" panose="02020603050405020304" pitchFamily="18" charset="0"/>
              <a:cs typeface="Times New Roman" panose="02020603050405020304" pitchFamily="18" charset="0"/>
            </a:endParaRPr>
          </a:p>
          <a:p>
            <a:pPr algn="just">
              <a:lnSpc>
                <a:spcPct val="150000"/>
              </a:lnSpc>
            </a:pPr>
            <a:r>
              <a:rPr lang="en-US" sz="1800" dirty="0">
                <a:latin typeface="Segoe UI" panose="020B0502040204020203" pitchFamily="34" charset="0"/>
                <a:ea typeface="Times New Roman" panose="02020603050405020304" pitchFamily="18" charset="0"/>
                <a:cs typeface="Times New Roman" panose="02020603050405020304" pitchFamily="18" charset="0"/>
              </a:rPr>
              <a:t>- </a:t>
            </a:r>
            <a:r>
              <a:rPr lang="vi-VN" sz="1800" dirty="0">
                <a:latin typeface="Segoe UI" panose="020B0502040204020203" pitchFamily="34" charset="0"/>
                <a:ea typeface="Times New Roman" panose="02020603050405020304" pitchFamily="18" charset="0"/>
                <a:cs typeface="Times New Roman" panose="02020603050405020304" pitchFamily="18" charset="0"/>
              </a:rPr>
              <a:t>Phạm vi truy cập của lớp là public.</a:t>
            </a:r>
          </a:p>
          <a:p>
            <a:pPr algn="just">
              <a:lnSpc>
                <a:spcPct val="150000"/>
              </a:lnSpc>
            </a:pPr>
            <a:r>
              <a:rPr lang="en-US" sz="1800" dirty="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Phạm</a:t>
            </a:r>
            <a:r>
              <a:rPr lang="en-US" sz="1800" dirty="0">
                <a:latin typeface="Segoe UI" panose="020B0502040204020203" pitchFamily="34" charset="0"/>
                <a:ea typeface="Times New Roman" panose="02020603050405020304" pitchFamily="18" charset="0"/>
                <a:cs typeface="Times New Roman" panose="02020603050405020304" pitchFamily="18" charset="0"/>
              </a:rPr>
              <a:t> vi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truy</a:t>
            </a:r>
            <a:r>
              <a:rPr lang="en-US" sz="1800" dirty="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cập</a:t>
            </a:r>
            <a:r>
              <a:rPr lang="en-US" sz="1800" dirty="0">
                <a:latin typeface="Segoe UI" panose="020B0502040204020203" pitchFamily="34" charset="0"/>
                <a:ea typeface="Times New Roman" panose="02020603050405020304" pitchFamily="18" charset="0"/>
                <a:cs typeface="Times New Roman" panose="02020603050405020304" pitchFamily="18" charset="0"/>
              </a:rPr>
              <a:t> c</a:t>
            </a:r>
            <a:r>
              <a:rPr lang="vi-VN" sz="1800" dirty="0">
                <a:latin typeface="Segoe UI" panose="020B0502040204020203" pitchFamily="34" charset="0"/>
                <a:ea typeface="Times New Roman" panose="02020603050405020304" pitchFamily="18" charset="0"/>
                <a:cs typeface="Times New Roman" panose="02020603050405020304" pitchFamily="18" charset="0"/>
              </a:rPr>
              <a:t>ác thuộc tính phải là public or protected </a:t>
            </a:r>
          </a:p>
          <a:p>
            <a:pPr algn="just">
              <a:lnSpc>
                <a:spcPct val="150000"/>
              </a:lnSpc>
            </a:pPr>
            <a:r>
              <a:rPr lang="en-US" sz="1800" dirty="0">
                <a:latin typeface="Segoe UI" panose="020B0502040204020203" pitchFamily="34" charset="0"/>
                <a:ea typeface="Times New Roman" panose="02020603050405020304" pitchFamily="18" charset="0"/>
                <a:cs typeface="Times New Roman" panose="02020603050405020304" pitchFamily="18" charset="0"/>
              </a:rPr>
              <a:t>- P</a:t>
            </a:r>
            <a:r>
              <a:rPr lang="vi-VN" sz="1800" dirty="0">
                <a:latin typeface="Segoe UI" panose="020B0502040204020203" pitchFamily="34" charset="0"/>
                <a:ea typeface="Times New Roman" panose="02020603050405020304" pitchFamily="18" charset="0"/>
                <a:cs typeface="Times New Roman" panose="02020603050405020304" pitchFamily="18" charset="0"/>
              </a:rPr>
              <a:t>hải có hàm tạo mặc định public.</a:t>
            </a:r>
          </a:p>
          <a:p>
            <a:pPr algn="just">
              <a:lnSpc>
                <a:spcPct val="150000"/>
              </a:lnSpc>
            </a:pPr>
            <a:r>
              <a:rPr lang="en-US" sz="1800" dirty="0">
                <a:latin typeface="Segoe UI" panose="020B0502040204020203" pitchFamily="34" charset="0"/>
                <a:ea typeface="Times New Roman" panose="02020603050405020304" pitchFamily="18" charset="0"/>
                <a:cs typeface="Times New Roman" panose="02020603050405020304" pitchFamily="18" charset="0"/>
              </a:rPr>
              <a:t>- P</a:t>
            </a:r>
            <a:r>
              <a:rPr lang="vi-VN" sz="1800" dirty="0">
                <a:latin typeface="Segoe UI" panose="020B0502040204020203" pitchFamily="34" charset="0"/>
                <a:ea typeface="Times New Roman" panose="02020603050405020304" pitchFamily="18" charset="0"/>
                <a:cs typeface="Times New Roman" panose="02020603050405020304" pitchFamily="18" charset="0"/>
              </a:rPr>
              <a:t>hải triển khai các phương thức hashCode() và equals(Object other).</a:t>
            </a:r>
          </a:p>
          <a:p>
            <a:pPr algn="just">
              <a:lnSpc>
                <a:spcPct val="150000"/>
              </a:lnSpc>
            </a:pPr>
            <a:r>
              <a:rPr lang="en-US" sz="1800" dirty="0">
                <a:latin typeface="Segoe UI" panose="020B0502040204020203" pitchFamily="34" charset="0"/>
                <a:ea typeface="Times New Roman" panose="02020603050405020304" pitchFamily="18" charset="0"/>
                <a:cs typeface="Times New Roman" panose="02020603050405020304" pitchFamily="18" charset="0"/>
              </a:rPr>
              <a:t>- P</a:t>
            </a:r>
            <a:r>
              <a:rPr lang="vi-VN" sz="1800" dirty="0">
                <a:latin typeface="Segoe UI" panose="020B0502040204020203" pitchFamily="34" charset="0"/>
                <a:ea typeface="Times New Roman" panose="02020603050405020304" pitchFamily="18" charset="0"/>
                <a:cs typeface="Times New Roman" panose="02020603050405020304" pitchFamily="18" charset="0"/>
              </a:rPr>
              <a:t>hải được tuần tự hóa (serializable).</a:t>
            </a:r>
          </a:p>
        </p:txBody>
      </p:sp>
    </p:spTree>
    <p:extLst>
      <p:ext uri="{BB962C8B-B14F-4D97-AF65-F5344CB8AC3E}">
        <p14:creationId xmlns:p14="http://schemas.microsoft.com/office/powerpoint/2010/main" val="401422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82160" y="437405"/>
            <a:ext cx="8520600" cy="572700"/>
          </a:xfrm>
          <a:extLst>
            <a:ext uri="{FAA26D3D-D897-4be2-8F04-BA451C77F1D7}">
              <ma14:placeholderFlag xmlns:ma14="http://schemas.microsoft.com/office/mac/drawingml/2011/main" xmlns="" val="1"/>
            </a:ext>
          </a:extLst>
        </p:spPr>
        <p:txBody>
          <a:bodyPr anchor="b">
            <a:noAutofit/>
          </a:bodyPr>
          <a:lstStyle/>
          <a:p>
            <a:r>
              <a:rPr lang="vi-VN" altLang="en-US" sz="2200" dirty="0"/>
              <a:t>KHÓA CHÍNH </a:t>
            </a:r>
            <a:endParaRPr lang="en-US" altLang="en-US" sz="2200" dirty="0"/>
          </a:p>
        </p:txBody>
      </p:sp>
      <p:sp>
        <p:nvSpPr>
          <p:cNvPr id="10" name="Rectangle 9"/>
          <p:cNvSpPr/>
          <p:nvPr/>
        </p:nvSpPr>
        <p:spPr>
          <a:xfrm>
            <a:off x="129917" y="1339134"/>
            <a:ext cx="8886862" cy="2585323"/>
          </a:xfrm>
          <a:prstGeom prst="rect">
            <a:avLst/>
          </a:prstGeom>
        </p:spPr>
        <p:txBody>
          <a:bodyPr wrap="square">
            <a:spAutoFit/>
          </a:bodyPr>
          <a:lstStyle/>
          <a:p>
            <a:pPr algn="just">
              <a:lnSpc>
                <a:spcPct val="150000"/>
              </a:lnSpc>
            </a:pPr>
            <a:r>
              <a:rPr lang="en-US" sz="1800" dirty="0">
                <a:latin typeface="Segoe UI" panose="020B0502040204020203" pitchFamily="34" charset="0"/>
                <a:ea typeface="Times New Roman" panose="02020603050405020304" pitchFamily="18" charset="0"/>
                <a:cs typeface="Times New Roman" panose="02020603050405020304" pitchFamily="18" charset="0"/>
              </a:rPr>
              <a:t>L</a:t>
            </a:r>
            <a:r>
              <a:rPr lang="vi-VN" sz="1800" dirty="0">
                <a:latin typeface="Segoe UI" panose="020B0502040204020203" pitchFamily="34" charset="0"/>
                <a:ea typeface="Times New Roman" panose="02020603050405020304" pitchFamily="18" charset="0"/>
                <a:cs typeface="Times New Roman" panose="02020603050405020304" pitchFamily="18" charset="0"/>
              </a:rPr>
              <a:t>ớp khóa chính phải đáp ứng</a:t>
            </a:r>
            <a:r>
              <a:rPr lang="en-US" sz="1800" dirty="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yêu</a:t>
            </a:r>
            <a:r>
              <a:rPr lang="en-US" sz="1800" dirty="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cầu</a:t>
            </a:r>
            <a:r>
              <a:rPr lang="en-US" sz="1800" dirty="0">
                <a:latin typeface="Segoe UI" panose="020B0502040204020203" pitchFamily="34" charset="0"/>
                <a:ea typeface="Times New Roman" panose="02020603050405020304" pitchFamily="18" charset="0"/>
                <a:cs typeface="Times New Roman" panose="02020603050405020304" pitchFamily="18" charset="0"/>
              </a:rPr>
              <a:t>:</a:t>
            </a:r>
            <a:endParaRPr lang="vi-VN" sz="1800" dirty="0">
              <a:latin typeface="Segoe UI" panose="020B0502040204020203" pitchFamily="34" charset="0"/>
              <a:ea typeface="Times New Roman" panose="02020603050405020304" pitchFamily="18" charset="0"/>
              <a:cs typeface="Times New Roman" panose="02020603050405020304" pitchFamily="18" charset="0"/>
            </a:endParaRPr>
          </a:p>
          <a:p>
            <a:pPr algn="just">
              <a:lnSpc>
                <a:spcPct val="150000"/>
              </a:lnSpc>
            </a:pPr>
            <a:r>
              <a:rPr lang="en-US" sz="1800" dirty="0">
                <a:latin typeface="Segoe UI" panose="020B0502040204020203" pitchFamily="34" charset="0"/>
                <a:ea typeface="Times New Roman" panose="02020603050405020304" pitchFamily="18" charset="0"/>
                <a:cs typeface="Times New Roman" panose="02020603050405020304" pitchFamily="18" charset="0"/>
              </a:rPr>
              <a:t>-</a:t>
            </a:r>
            <a:r>
              <a:rPr lang="vi-VN" sz="1800" dirty="0">
                <a:latin typeface="Segoe UI" panose="020B0502040204020203" pitchFamily="34" charset="0"/>
                <a:ea typeface="Times New Roman" panose="02020603050405020304" pitchFamily="18" charset="0"/>
                <a:cs typeface="Times New Roman" panose="02020603050405020304" pitchFamily="18" charset="0"/>
              </a:rPr>
              <a:t> Khóa chính tổng hợp phải được biểu diễn và ánh xạ tới nhiều trường hoặc thuộc tính của lớp thực thể hoặc phải được biểu diễn và ánh xạ dưới dạng lớp có thể nhúng.</a:t>
            </a:r>
          </a:p>
          <a:p>
            <a:pPr algn="just">
              <a:lnSpc>
                <a:spcPct val="150000"/>
              </a:lnSpc>
            </a:pPr>
            <a:r>
              <a:rPr lang="en-US" sz="1800" dirty="0">
                <a:latin typeface="Segoe UI" panose="020B0502040204020203" pitchFamily="34" charset="0"/>
                <a:ea typeface="Times New Roman" panose="02020603050405020304" pitchFamily="18" charset="0"/>
                <a:cs typeface="Times New Roman" panose="02020603050405020304" pitchFamily="18" charset="0"/>
              </a:rPr>
              <a:t>-</a:t>
            </a:r>
            <a:r>
              <a:rPr lang="vi-VN" sz="1800" dirty="0">
                <a:latin typeface="Segoe UI" panose="020B0502040204020203" pitchFamily="34" charset="0"/>
                <a:ea typeface="Times New Roman" panose="02020603050405020304" pitchFamily="18" charset="0"/>
                <a:cs typeface="Times New Roman" panose="02020603050405020304" pitchFamily="18" charset="0"/>
              </a:rPr>
              <a:t> Nếu lớp được ánh xạ tới nhiều trường hoặc thuộc tính của lớp thực thể, tên và loại của các trường hoặc thuộc tính khóa chính trong lớp khóa chính phải khớp với tên và loại của lớp thực thể</a:t>
            </a:r>
          </a:p>
        </p:txBody>
      </p:sp>
    </p:spTree>
    <p:extLst>
      <p:ext uri="{BB962C8B-B14F-4D97-AF65-F5344CB8AC3E}">
        <p14:creationId xmlns:p14="http://schemas.microsoft.com/office/powerpoint/2010/main" val="11056129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82160" y="437405"/>
            <a:ext cx="8520600" cy="572700"/>
          </a:xfrm>
          <a:extLst>
            <a:ext uri="{FAA26D3D-D897-4be2-8F04-BA451C77F1D7}">
              <ma14:placeholderFlag xmlns:ma14="http://schemas.microsoft.com/office/mac/drawingml/2011/main" xmlns="" val="1"/>
            </a:ext>
          </a:extLst>
        </p:spPr>
        <p:txBody>
          <a:bodyPr anchor="b">
            <a:noAutofit/>
          </a:bodyPr>
          <a:lstStyle/>
          <a:p>
            <a:r>
              <a:rPr lang="vi-VN" altLang="en-US" sz="2200" dirty="0"/>
              <a:t>KHÓA CHÍNH </a:t>
            </a:r>
            <a:endParaRPr lang="en-US" altLang="en-US" sz="2200" dirty="0"/>
          </a:p>
        </p:txBody>
      </p:sp>
      <p:sp>
        <p:nvSpPr>
          <p:cNvPr id="10" name="Rectangle 9"/>
          <p:cNvSpPr/>
          <p:nvPr/>
        </p:nvSpPr>
        <p:spPr>
          <a:xfrm>
            <a:off x="113682" y="1168182"/>
            <a:ext cx="2863284" cy="369332"/>
          </a:xfrm>
          <a:prstGeom prst="rect">
            <a:avLst/>
          </a:prstGeom>
        </p:spPr>
        <p:txBody>
          <a:bodyPr wrap="none">
            <a:spAutoFit/>
          </a:bodyPr>
          <a:lstStyle/>
          <a:p>
            <a:r>
              <a:rPr lang="en-US" sz="1800" dirty="0">
                <a:latin typeface="Segoe UI" panose="020B0502040204020203" pitchFamily="34" charset="0"/>
                <a:ea typeface="Times New Roman" panose="02020603050405020304" pitchFamily="18" charset="0"/>
                <a:cs typeface="Times New Roman" panose="02020603050405020304" pitchFamily="18" charset="0"/>
              </a:rPr>
              <a:t>Cú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pháp</a:t>
            </a:r>
            <a:r>
              <a:rPr lang="en-US" sz="1800" dirty="0">
                <a:latin typeface="Segoe UI" panose="020B0502040204020203" pitchFamily="34" charset="0"/>
                <a:ea typeface="Times New Roman" panose="02020603050405020304" pitchFamily="18" charset="0"/>
                <a:cs typeface="Times New Roman" panose="02020603050405020304" pitchFamily="18" charset="0"/>
              </a:rPr>
              <a:t> 1: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Khóa</a:t>
            </a:r>
            <a:r>
              <a:rPr lang="en-US" sz="1800" dirty="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tổng</a:t>
            </a:r>
            <a:r>
              <a:rPr lang="en-US" sz="1800" dirty="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hợp</a:t>
            </a:r>
            <a:endParaRPr lang="en-US" sz="1800" dirty="0"/>
          </a:p>
        </p:txBody>
      </p:sp>
      <p:sp>
        <p:nvSpPr>
          <p:cNvPr id="12" name="Rectangle 11"/>
          <p:cNvSpPr/>
          <p:nvPr/>
        </p:nvSpPr>
        <p:spPr>
          <a:xfrm>
            <a:off x="1432560" y="1537825"/>
            <a:ext cx="6271260" cy="1335622"/>
          </a:xfrm>
          <a:prstGeom prst="rect">
            <a:avLst/>
          </a:prstGeom>
          <a:ln>
            <a:solidFill>
              <a:srgbClr val="FF0000"/>
            </a:solidFill>
          </a:ln>
        </p:spPr>
        <p:txBody>
          <a:bodyPr wrap="square">
            <a:spAutoFit/>
          </a:bodyPr>
          <a:lstStyle/>
          <a:p>
            <a:pPr>
              <a:lnSpc>
                <a:spcPct val="101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@Embeddable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1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public</a:t>
            </a: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class</a:t>
            </a: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Class_Name_PK</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a:t>
            </a: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implements</a:t>
            </a: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err="1">
                <a:solidFill>
                  <a:srgbClr val="6F42C1"/>
                </a:solidFill>
                <a:latin typeface="Consolas" panose="020B0609020204030204" pitchFamily="49" charset="0"/>
                <a:ea typeface="Times New Roman" panose="02020603050405020304" pitchFamily="18" charset="0"/>
                <a:cs typeface="Courier New" panose="02070309020205020404" pitchFamily="49" charset="0"/>
              </a:rPr>
              <a:t>Serializable</a:t>
            </a: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1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private</a:t>
            </a: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Data_Type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Property_Name_1</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p>
          <a:p>
            <a:pPr>
              <a:lnSpc>
                <a:spcPct val="101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private</a:t>
            </a: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Data_Type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Property_Name_2</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p>
          <a:p>
            <a:pPr>
              <a:lnSpc>
                <a:spcPct val="101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a:t>
            </a:r>
          </a:p>
        </p:txBody>
      </p:sp>
      <p:sp>
        <p:nvSpPr>
          <p:cNvPr id="17" name="Rectangle 16"/>
          <p:cNvSpPr/>
          <p:nvPr/>
        </p:nvSpPr>
        <p:spPr>
          <a:xfrm>
            <a:off x="1409700" y="2982039"/>
            <a:ext cx="6339840" cy="2092881"/>
          </a:xfrm>
          <a:prstGeom prst="rect">
            <a:avLst/>
          </a:prstGeom>
          <a:ln>
            <a:solidFill>
              <a:srgbClr val="FF0000"/>
            </a:solidFill>
          </a:ln>
        </p:spPr>
        <p:txBody>
          <a:bodyPr wrap="square">
            <a:spAutoFit/>
          </a:body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@Entity</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public</a:t>
            </a:r>
            <a:r>
              <a:rPr lang="en-US"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class</a:t>
            </a:r>
            <a:r>
              <a:rPr lang="en-US"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Class_Name</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a:t>
            </a:r>
            <a:r>
              <a:rPr lang="en-US"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implements</a:t>
            </a:r>
            <a:r>
              <a:rPr lang="en-US"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dirty="0" err="1">
                <a:solidFill>
                  <a:srgbClr val="6F42C1"/>
                </a:solidFill>
                <a:latin typeface="Consolas" panose="020B0609020204030204" pitchFamily="49" charset="0"/>
                <a:ea typeface="Times New Roman" panose="02020603050405020304" pitchFamily="18" charset="0"/>
                <a:cs typeface="Courier New" panose="02070309020205020404" pitchFamily="49" charset="0"/>
              </a:rPr>
              <a:t>Serializable</a:t>
            </a:r>
            <a:r>
              <a:rPr lang="en-US"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Class_Name_PK</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a:t>
            </a:r>
            <a:r>
              <a:rPr lang="en-US" dirty="0" err="1">
                <a:solidFill>
                  <a:srgbClr val="24292E"/>
                </a:solidFill>
                <a:latin typeface="Consolas" panose="020B0609020204030204" pitchFamily="49" charset="0"/>
                <a:ea typeface="Times New Roman" panose="02020603050405020304" pitchFamily="18" charset="0"/>
                <a:cs typeface="Courier New" panose="02070309020205020404" pitchFamily="49" charset="0"/>
              </a:rPr>
              <a:t>primaryKey</a:t>
            </a:r>
            <a:r>
              <a:rPr lang="en-US"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dirty="0">
              <a:solidFill>
                <a:srgbClr val="24292E"/>
              </a:solidFill>
              <a:latin typeface="Consolas" panose="020B0609020204030204" pitchFamily="49" charset="0"/>
              <a:ea typeface="Times New Roman" panose="02020603050405020304" pitchFamily="18" charset="0"/>
              <a:cs typeface="Courier New" panose="02070309020205020404" pitchFamily="49"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r>
              <a:rPr lang="en-US" dirty="0" err="1">
                <a:solidFill>
                  <a:srgbClr val="D73A49"/>
                </a:solidFill>
                <a:latin typeface="Consolas" panose="020B0609020204030204" pitchFamily="49" charset="0"/>
                <a:ea typeface="Times New Roman" panose="02020603050405020304" pitchFamily="18" charset="0"/>
                <a:cs typeface="Courier New" panose="02070309020205020404" pitchFamily="49" charset="0"/>
              </a:rPr>
              <a:t>EmbeddedId</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public</a:t>
            </a:r>
            <a:r>
              <a:rPr lang="en-US"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Class_Name_PK</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a:t>
            </a:r>
            <a:r>
              <a:rPr lang="en-US" dirty="0" err="1">
                <a:solidFill>
                  <a:srgbClr val="6F42C1"/>
                </a:solidFill>
                <a:latin typeface="Consolas" panose="020B0609020204030204" pitchFamily="49" charset="0"/>
                <a:ea typeface="Times New Roman" panose="02020603050405020304" pitchFamily="18" charset="0"/>
                <a:cs typeface="Courier New" panose="02070309020205020404" pitchFamily="49" charset="0"/>
              </a:rPr>
              <a:t>getPrimaryKey</a:t>
            </a:r>
            <a:r>
              <a:rPr lang="en-US"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return</a:t>
            </a:r>
            <a:r>
              <a:rPr lang="en-US"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dirty="0" err="1">
                <a:solidFill>
                  <a:srgbClr val="24292E"/>
                </a:solidFill>
                <a:latin typeface="Consolas" panose="020B0609020204030204" pitchFamily="49" charset="0"/>
                <a:ea typeface="Times New Roman" panose="02020603050405020304" pitchFamily="18" charset="0"/>
                <a:cs typeface="Courier New" panose="02070309020205020404" pitchFamily="49" charset="0"/>
              </a:rPr>
              <a:t>primaryKey</a:t>
            </a:r>
            <a:r>
              <a:rPr lang="en-US"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485073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82160" y="437405"/>
            <a:ext cx="8520600" cy="572700"/>
          </a:xfrm>
          <a:extLst>
            <a:ext uri="{FAA26D3D-D897-4be2-8F04-BA451C77F1D7}">
              <ma14:placeholderFlag xmlns:ma14="http://schemas.microsoft.com/office/mac/drawingml/2011/main" xmlns="" val="1"/>
            </a:ext>
          </a:extLst>
        </p:spPr>
        <p:txBody>
          <a:bodyPr anchor="b">
            <a:noAutofit/>
          </a:bodyPr>
          <a:lstStyle/>
          <a:p>
            <a:r>
              <a:rPr lang="vi-VN" altLang="en-US" sz="2200" dirty="0"/>
              <a:t>KHÓA CHÍNH </a:t>
            </a:r>
            <a:endParaRPr lang="en-US" altLang="en-US" sz="2200" dirty="0"/>
          </a:p>
        </p:txBody>
      </p:sp>
      <p:sp>
        <p:nvSpPr>
          <p:cNvPr id="10" name="Rectangle 9"/>
          <p:cNvSpPr/>
          <p:nvPr/>
        </p:nvSpPr>
        <p:spPr>
          <a:xfrm>
            <a:off x="106062" y="1130082"/>
            <a:ext cx="2063385" cy="338554"/>
          </a:xfrm>
          <a:prstGeom prst="rect">
            <a:avLst/>
          </a:prstGeom>
        </p:spPr>
        <p:txBody>
          <a:bodyPr wrap="none">
            <a:spAutoFit/>
          </a:bodyPr>
          <a:lstStyle/>
          <a:p>
            <a:r>
              <a:rPr lang="en-US" sz="1600" dirty="0">
                <a:latin typeface="Segoe UI" panose="020B0502040204020203" pitchFamily="34" charset="0"/>
                <a:ea typeface="Times New Roman" panose="02020603050405020304" pitchFamily="18" charset="0"/>
                <a:cs typeface="Times New Roman" panose="02020603050405020304" pitchFamily="18" charset="0"/>
              </a:rPr>
              <a:t>Ví </a:t>
            </a:r>
            <a:r>
              <a:rPr lang="en-US" sz="1600" dirty="0" err="1">
                <a:latin typeface="Segoe UI" panose="020B0502040204020203" pitchFamily="34" charset="0"/>
                <a:ea typeface="Times New Roman" panose="02020603050405020304" pitchFamily="18" charset="0"/>
                <a:cs typeface="Times New Roman" panose="02020603050405020304" pitchFamily="18" charset="0"/>
              </a:rPr>
              <a:t>dụ</a:t>
            </a:r>
            <a:r>
              <a:rPr lang="en-US" sz="1600" dirty="0">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latin typeface="Segoe UI" panose="020B0502040204020203" pitchFamily="34" charset="0"/>
                <a:ea typeface="Times New Roman" panose="02020603050405020304" pitchFamily="18" charset="0"/>
                <a:cs typeface="Times New Roman" panose="02020603050405020304" pitchFamily="18" charset="0"/>
              </a:rPr>
              <a:t>Khóa</a:t>
            </a:r>
            <a:r>
              <a:rPr lang="en-US" sz="1600" dirty="0">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latin typeface="Segoe UI" panose="020B0502040204020203" pitchFamily="34" charset="0"/>
                <a:ea typeface="Times New Roman" panose="02020603050405020304" pitchFamily="18" charset="0"/>
                <a:cs typeface="Times New Roman" panose="02020603050405020304" pitchFamily="18" charset="0"/>
              </a:rPr>
              <a:t>tổng</a:t>
            </a:r>
            <a:r>
              <a:rPr lang="en-US" sz="1600" dirty="0">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latin typeface="Segoe UI" panose="020B0502040204020203" pitchFamily="34" charset="0"/>
                <a:ea typeface="Times New Roman" panose="02020603050405020304" pitchFamily="18" charset="0"/>
                <a:cs typeface="Times New Roman" panose="02020603050405020304" pitchFamily="18" charset="0"/>
              </a:rPr>
              <a:t>hợp</a:t>
            </a:r>
            <a:endParaRPr lang="en-US" sz="1600" dirty="0"/>
          </a:p>
        </p:txBody>
      </p:sp>
      <p:pic>
        <p:nvPicPr>
          <p:cNvPr id="2" name="Picture 1"/>
          <p:cNvPicPr>
            <a:picLocks noChangeAspect="1"/>
          </p:cNvPicPr>
          <p:nvPr/>
        </p:nvPicPr>
        <p:blipFill>
          <a:blip r:embed="rId2"/>
          <a:stretch>
            <a:fillRect/>
          </a:stretch>
        </p:blipFill>
        <p:spPr>
          <a:xfrm>
            <a:off x="204375" y="1485900"/>
            <a:ext cx="3676961" cy="3558540"/>
          </a:xfrm>
          <a:prstGeom prst="rect">
            <a:avLst/>
          </a:prstGeom>
          <a:ln>
            <a:solidFill>
              <a:srgbClr val="FF0000"/>
            </a:solidFill>
          </a:ln>
        </p:spPr>
      </p:pic>
      <p:pic>
        <p:nvPicPr>
          <p:cNvPr id="3" name="Picture 2"/>
          <p:cNvPicPr>
            <a:picLocks noChangeAspect="1"/>
          </p:cNvPicPr>
          <p:nvPr/>
        </p:nvPicPr>
        <p:blipFill>
          <a:blip r:embed="rId3"/>
          <a:stretch>
            <a:fillRect/>
          </a:stretch>
        </p:blipFill>
        <p:spPr>
          <a:xfrm>
            <a:off x="4432519" y="1702582"/>
            <a:ext cx="4400155" cy="3120877"/>
          </a:xfrm>
          <a:prstGeom prst="rect">
            <a:avLst/>
          </a:prstGeom>
          <a:ln>
            <a:solidFill>
              <a:srgbClr val="FF0000"/>
            </a:solidFill>
          </a:ln>
        </p:spPr>
      </p:pic>
    </p:spTree>
    <p:extLst>
      <p:ext uri="{BB962C8B-B14F-4D97-AF65-F5344CB8AC3E}">
        <p14:creationId xmlns:p14="http://schemas.microsoft.com/office/powerpoint/2010/main" val="2320736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nn-NO" altLang="en-US" sz="2200" dirty="0"/>
              <a:t>JDBC</a:t>
            </a:r>
            <a:endParaRPr lang="en-US" altLang="en-US" sz="2200" dirty="0"/>
          </a:p>
        </p:txBody>
      </p:sp>
      <p:pic>
        <p:nvPicPr>
          <p:cNvPr id="7" name="Picture 6"/>
          <p:cNvPicPr>
            <a:picLocks noChangeAspect="1"/>
          </p:cNvPicPr>
          <p:nvPr/>
        </p:nvPicPr>
        <p:blipFill rotWithShape="1">
          <a:blip r:embed="rId2"/>
          <a:srcRect l="7834" t="11389" r="3886"/>
          <a:stretch/>
        </p:blipFill>
        <p:spPr>
          <a:xfrm>
            <a:off x="5920741" y="1244853"/>
            <a:ext cx="3139439" cy="3822447"/>
          </a:xfrm>
          <a:prstGeom prst="rect">
            <a:avLst/>
          </a:prstGeom>
        </p:spPr>
      </p:pic>
      <p:sp>
        <p:nvSpPr>
          <p:cNvPr id="9" name="Rectangle 8"/>
          <p:cNvSpPr/>
          <p:nvPr/>
        </p:nvSpPr>
        <p:spPr>
          <a:xfrm>
            <a:off x="129540" y="1374936"/>
            <a:ext cx="5585460" cy="3400867"/>
          </a:xfrm>
          <a:prstGeom prst="rect">
            <a:avLst/>
          </a:prstGeom>
        </p:spPr>
        <p:txBody>
          <a:bodyPr wrap="square">
            <a:spAutoFit/>
          </a:bodyPr>
          <a:lstStyle/>
          <a:p>
            <a:pPr algn="just">
              <a:lnSpc>
                <a:spcPct val="107000"/>
              </a:lnSpc>
              <a:spcAft>
                <a:spcPts val="800"/>
              </a:spcAft>
            </a:pP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JDBC (Java Database Connectivity)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là</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một</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API Java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để</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kết</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nối</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và</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thực</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hiện</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truy</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vấn</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với</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cơ</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sở</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dữ</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liệu</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p>
          <a:p>
            <a:pPr algn="just">
              <a:lnSpc>
                <a:spcPct val="107000"/>
              </a:lnSpc>
              <a:spcAft>
                <a:spcPts val="800"/>
              </a:spcAft>
            </a:pP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JDBC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được</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sử</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dụng</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để</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viết</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các</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chương</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trình</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cần</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thiết</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để</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truy</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cập</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cơ</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sở</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dữ</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liệu</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p>
          <a:p>
            <a:pPr algn="just">
              <a:lnSpc>
                <a:spcPct val="107000"/>
              </a:lnSpc>
              <a:spcAft>
                <a:spcPts val="800"/>
              </a:spcAft>
            </a:pP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Cơ</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sở</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dữ</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liệu</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có</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thể</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được</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truy</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cập</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với</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sự</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trợ</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giúp</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của</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API JDBC.</a:t>
            </a:r>
          </a:p>
          <a:p>
            <a:pPr algn="just">
              <a:lnSpc>
                <a:spcPct val="107000"/>
              </a:lnSpc>
              <a:spcAft>
                <a:spcPts val="800"/>
              </a:spcAft>
            </a:pP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Các lớp và giao diện của JDBC cho phép ứng dụng gửi các yêu cầu do người dùng thực hiện đến cơ sở dữ liệu đã chỉ định.  </a:t>
            </a:r>
            <a:endPar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a:p>
            <a:pPr algn="just">
              <a:lnSpc>
                <a:spcPct val="107000"/>
              </a:lnSpc>
              <a:spcAft>
                <a:spcPts val="800"/>
              </a:spcAft>
            </a:pP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Các hệ quản trị cơ sở dữ liệu chính được hỗ trợ như </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MySQL, </a:t>
            </a: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Oracle, SQL Server, DB2 và nhiều cơ sở dữ liệu khác.</a:t>
            </a:r>
            <a:endPar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37516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82160" y="437405"/>
            <a:ext cx="8520600" cy="572700"/>
          </a:xfrm>
          <a:extLst>
            <a:ext uri="{FAA26D3D-D897-4be2-8F04-BA451C77F1D7}">
              <ma14:placeholderFlag xmlns:ma14="http://schemas.microsoft.com/office/mac/drawingml/2011/main" xmlns="" val="1"/>
            </a:ext>
          </a:extLst>
        </p:spPr>
        <p:txBody>
          <a:bodyPr anchor="b">
            <a:noAutofit/>
          </a:bodyPr>
          <a:lstStyle/>
          <a:p>
            <a:r>
              <a:rPr lang="vi-VN" altLang="en-US" sz="2200" dirty="0"/>
              <a:t>KHÓA CHÍNH </a:t>
            </a:r>
            <a:endParaRPr lang="en-US" altLang="en-US" sz="2200" dirty="0"/>
          </a:p>
        </p:txBody>
      </p:sp>
      <p:sp>
        <p:nvSpPr>
          <p:cNvPr id="10" name="Rectangle 9"/>
          <p:cNvSpPr/>
          <p:nvPr/>
        </p:nvSpPr>
        <p:spPr>
          <a:xfrm>
            <a:off x="113682" y="1168182"/>
            <a:ext cx="2863284" cy="369332"/>
          </a:xfrm>
          <a:prstGeom prst="rect">
            <a:avLst/>
          </a:prstGeom>
        </p:spPr>
        <p:txBody>
          <a:bodyPr wrap="none">
            <a:spAutoFit/>
          </a:bodyPr>
          <a:lstStyle/>
          <a:p>
            <a:r>
              <a:rPr lang="en-US" sz="1800" dirty="0">
                <a:latin typeface="Segoe UI" panose="020B0502040204020203" pitchFamily="34" charset="0"/>
                <a:ea typeface="Times New Roman" panose="02020603050405020304" pitchFamily="18" charset="0"/>
                <a:cs typeface="Times New Roman" panose="02020603050405020304" pitchFamily="18" charset="0"/>
              </a:rPr>
              <a:t>Cú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pháp</a:t>
            </a:r>
            <a:r>
              <a:rPr lang="en-US" sz="1800" dirty="0">
                <a:latin typeface="Segoe UI" panose="020B0502040204020203" pitchFamily="34" charset="0"/>
                <a:ea typeface="Times New Roman" panose="02020603050405020304" pitchFamily="18" charset="0"/>
                <a:cs typeface="Times New Roman" panose="02020603050405020304" pitchFamily="18" charset="0"/>
              </a:rPr>
              <a:t> 2: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Khóa</a:t>
            </a:r>
            <a:r>
              <a:rPr lang="en-US" sz="1800" dirty="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tổng</a:t>
            </a:r>
            <a:r>
              <a:rPr lang="en-US" sz="1800" dirty="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hợp</a:t>
            </a:r>
            <a:endParaRPr lang="en-US" sz="1800" dirty="0"/>
          </a:p>
        </p:txBody>
      </p:sp>
      <p:sp>
        <p:nvSpPr>
          <p:cNvPr id="12" name="Rectangle 11"/>
          <p:cNvSpPr/>
          <p:nvPr/>
        </p:nvSpPr>
        <p:spPr>
          <a:xfrm>
            <a:off x="1432560" y="1537825"/>
            <a:ext cx="6271260" cy="1086964"/>
          </a:xfrm>
          <a:prstGeom prst="rect">
            <a:avLst/>
          </a:prstGeom>
          <a:ln>
            <a:solidFill>
              <a:srgbClr val="FF0000"/>
            </a:solidFill>
          </a:ln>
        </p:spPr>
        <p:txBody>
          <a:bodyPr wrap="square">
            <a:spAutoFit/>
          </a:bodyPr>
          <a:lstStyle/>
          <a:p>
            <a:pPr>
              <a:lnSpc>
                <a:spcPct val="101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public</a:t>
            </a: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class</a:t>
            </a: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Class_Name_ID</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a:t>
            </a: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1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	private</a:t>
            </a: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Data_Type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Property_Name_1</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p>
          <a:p>
            <a:pPr>
              <a:lnSpc>
                <a:spcPct val="101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	private</a:t>
            </a: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Data_Type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Property_Name_2</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p>
          <a:p>
            <a:pPr>
              <a:lnSpc>
                <a:spcPct val="101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a:t>
            </a:r>
          </a:p>
        </p:txBody>
      </p:sp>
      <p:sp>
        <p:nvSpPr>
          <p:cNvPr id="17" name="Rectangle 16"/>
          <p:cNvSpPr/>
          <p:nvPr/>
        </p:nvSpPr>
        <p:spPr>
          <a:xfrm>
            <a:off x="1409700" y="2773620"/>
            <a:ext cx="6339840" cy="2318070"/>
          </a:xfrm>
          <a:prstGeom prst="rect">
            <a:avLst/>
          </a:prstGeom>
          <a:ln>
            <a:solidFill>
              <a:srgbClr val="FF0000"/>
            </a:solidFill>
          </a:ln>
        </p:spPr>
        <p:txBody>
          <a:bodyPr wrap="square">
            <a:spAutoFit/>
          </a:body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@Entity</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FF0000"/>
                </a:solidFill>
                <a:latin typeface="Calibri" panose="020F0502020204030204" pitchFamily="34" charset="0"/>
                <a:ea typeface="Calibri" panose="020F0502020204030204" pitchFamily="34" charset="0"/>
                <a:cs typeface="Times New Roman" panose="02020603050405020304" pitchFamily="18" charset="0"/>
              </a:rPr>
              <a:t>@</a:t>
            </a:r>
            <a:r>
              <a:rPr lang="en-US" sz="1600" dirty="0" err="1">
                <a:solidFill>
                  <a:srgbClr val="FF0000"/>
                </a:solidFill>
                <a:latin typeface="Calibri" panose="020F0502020204030204" pitchFamily="34" charset="0"/>
                <a:ea typeface="Calibri" panose="020F0502020204030204" pitchFamily="34" charset="0"/>
                <a:cs typeface="Times New Roman" panose="02020603050405020304" pitchFamily="18" charset="0"/>
              </a:rPr>
              <a:t>IdClass</a:t>
            </a:r>
            <a:r>
              <a:rPr lang="en-US" sz="1600" dirty="0">
                <a:latin typeface="Calibri" panose="020F0502020204030204" pitchFamily="34" charset="0"/>
                <a:ea typeface="Calibri" panose="020F0502020204030204" pitchFamily="34" charset="0"/>
                <a:cs typeface="Times New Roman" panose="02020603050405020304" pitchFamily="18" charset="0"/>
              </a:rPr>
              <a:t>(</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Class_Name_ID</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600" dirty="0">
                <a:latin typeface="Calibri" panose="020F0502020204030204" pitchFamily="34" charset="0"/>
                <a:ea typeface="Calibri" panose="020F0502020204030204" pitchFamily="34" charset="0"/>
                <a:cs typeface="Times New Roman" panose="02020603050405020304" pitchFamily="18" charset="0"/>
              </a:rPr>
              <a:t>.class)</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public</a:t>
            </a: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class</a:t>
            </a: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Class_Name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a:t>
            </a: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1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@Id</a:t>
            </a:r>
          </a:p>
          <a:p>
            <a:pPr>
              <a:lnSpc>
                <a:spcPct val="101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private</a:t>
            </a: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Data_Type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Property_Name_1</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p>
          <a:p>
            <a:pPr>
              <a:lnSpc>
                <a:spcPct val="101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@Id</a:t>
            </a:r>
          </a:p>
          <a:p>
            <a:pPr>
              <a:lnSpc>
                <a:spcPct val="101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	private</a:t>
            </a: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Data_Type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Property_Name_2</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485314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82160" y="437405"/>
            <a:ext cx="8520600" cy="572700"/>
          </a:xfrm>
          <a:extLst>
            <a:ext uri="{FAA26D3D-D897-4be2-8F04-BA451C77F1D7}">
              <ma14:placeholderFlag xmlns:ma14="http://schemas.microsoft.com/office/mac/drawingml/2011/main" xmlns="" val="1"/>
            </a:ext>
          </a:extLst>
        </p:spPr>
        <p:txBody>
          <a:bodyPr anchor="b">
            <a:noAutofit/>
          </a:bodyPr>
          <a:lstStyle/>
          <a:p>
            <a:r>
              <a:rPr lang="vi-VN" altLang="en-US" sz="2200" dirty="0"/>
              <a:t>KHÓA CHÍNH </a:t>
            </a:r>
            <a:endParaRPr lang="en-US" altLang="en-US" sz="2200" dirty="0"/>
          </a:p>
        </p:txBody>
      </p:sp>
      <p:sp>
        <p:nvSpPr>
          <p:cNvPr id="10" name="Rectangle 9"/>
          <p:cNvSpPr/>
          <p:nvPr/>
        </p:nvSpPr>
        <p:spPr>
          <a:xfrm>
            <a:off x="113682" y="1168182"/>
            <a:ext cx="2348720" cy="369332"/>
          </a:xfrm>
          <a:prstGeom prst="rect">
            <a:avLst/>
          </a:prstGeom>
        </p:spPr>
        <p:txBody>
          <a:bodyPr wrap="none">
            <a:spAutoFit/>
          </a:bodyPr>
          <a:lstStyle/>
          <a:p>
            <a:r>
              <a:rPr lang="en-US" sz="1800" dirty="0">
                <a:latin typeface="Segoe UI" panose="020B0502040204020203" pitchFamily="34" charset="0"/>
                <a:ea typeface="Times New Roman" panose="02020603050405020304" pitchFamily="18" charset="0"/>
                <a:cs typeface="Times New Roman" panose="02020603050405020304" pitchFamily="18" charset="0"/>
              </a:rPr>
              <a:t>Ví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dụ</a:t>
            </a:r>
            <a:r>
              <a:rPr lang="en-US" sz="1800" dirty="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Khóa</a:t>
            </a:r>
            <a:r>
              <a:rPr lang="en-US" sz="1800" dirty="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tổng</a:t>
            </a:r>
            <a:r>
              <a:rPr lang="en-US" sz="1800" dirty="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hợp</a:t>
            </a:r>
            <a:endParaRPr lang="en-US" sz="1800" dirty="0"/>
          </a:p>
        </p:txBody>
      </p:sp>
      <p:pic>
        <p:nvPicPr>
          <p:cNvPr id="2" name="Picture 1"/>
          <p:cNvPicPr>
            <a:picLocks noChangeAspect="1"/>
          </p:cNvPicPr>
          <p:nvPr/>
        </p:nvPicPr>
        <p:blipFill>
          <a:blip r:embed="rId2"/>
          <a:stretch>
            <a:fillRect/>
          </a:stretch>
        </p:blipFill>
        <p:spPr>
          <a:xfrm>
            <a:off x="4998720" y="1865541"/>
            <a:ext cx="3695700" cy="2653323"/>
          </a:xfrm>
          <a:prstGeom prst="rect">
            <a:avLst/>
          </a:prstGeom>
          <a:ln>
            <a:solidFill>
              <a:srgbClr val="FF0000"/>
            </a:solidFill>
          </a:ln>
        </p:spPr>
      </p:pic>
      <p:pic>
        <p:nvPicPr>
          <p:cNvPr id="3" name="Picture 2"/>
          <p:cNvPicPr>
            <a:picLocks noChangeAspect="1"/>
          </p:cNvPicPr>
          <p:nvPr/>
        </p:nvPicPr>
        <p:blipFill>
          <a:blip r:embed="rId3"/>
          <a:stretch>
            <a:fillRect/>
          </a:stretch>
        </p:blipFill>
        <p:spPr>
          <a:xfrm>
            <a:off x="617028" y="2402124"/>
            <a:ext cx="2743583" cy="1162212"/>
          </a:xfrm>
          <a:prstGeom prst="rect">
            <a:avLst/>
          </a:prstGeom>
          <a:ln>
            <a:solidFill>
              <a:srgbClr val="FF0000"/>
            </a:solidFill>
          </a:ln>
        </p:spPr>
      </p:pic>
    </p:spTree>
    <p:extLst>
      <p:ext uri="{BB962C8B-B14F-4D97-AF65-F5344CB8AC3E}">
        <p14:creationId xmlns:p14="http://schemas.microsoft.com/office/powerpoint/2010/main" val="38113399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82160" y="437405"/>
            <a:ext cx="8520600" cy="572700"/>
          </a:xfrm>
          <a:extLst>
            <a:ext uri="{FAA26D3D-D897-4be2-8F04-BA451C77F1D7}">
              <ma14:placeholderFlag xmlns:ma14="http://schemas.microsoft.com/office/mac/drawingml/2011/main" xmlns="" val="1"/>
            </a:ext>
          </a:extLst>
        </p:spPr>
        <p:txBody>
          <a:bodyPr anchor="b">
            <a:noAutofit/>
          </a:bodyPr>
          <a:lstStyle/>
          <a:p>
            <a:r>
              <a:rPr lang="vi-VN" altLang="en-US" sz="2200" dirty="0"/>
              <a:t>KHÓA CHÍNH </a:t>
            </a:r>
            <a:endParaRPr lang="en-US" altLang="en-US" sz="2200" dirty="0"/>
          </a:p>
        </p:txBody>
      </p:sp>
      <p:sp>
        <p:nvSpPr>
          <p:cNvPr id="10" name="Rectangle 9"/>
          <p:cNvSpPr/>
          <p:nvPr/>
        </p:nvSpPr>
        <p:spPr>
          <a:xfrm>
            <a:off x="113682" y="1168182"/>
            <a:ext cx="2348720" cy="369332"/>
          </a:xfrm>
          <a:prstGeom prst="rect">
            <a:avLst/>
          </a:prstGeom>
        </p:spPr>
        <p:txBody>
          <a:bodyPr wrap="none">
            <a:spAutoFit/>
          </a:bodyPr>
          <a:lstStyle/>
          <a:p>
            <a:r>
              <a:rPr lang="en-US" sz="1800" dirty="0">
                <a:latin typeface="Segoe UI" panose="020B0502040204020203" pitchFamily="34" charset="0"/>
                <a:ea typeface="Times New Roman" panose="02020603050405020304" pitchFamily="18" charset="0"/>
                <a:cs typeface="Times New Roman" panose="02020603050405020304" pitchFamily="18" charset="0"/>
              </a:rPr>
              <a:t>Ví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dụ</a:t>
            </a:r>
            <a:r>
              <a:rPr lang="en-US" sz="1800" dirty="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Khóa</a:t>
            </a:r>
            <a:r>
              <a:rPr lang="en-US" sz="1800" dirty="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tổng</a:t>
            </a:r>
            <a:r>
              <a:rPr lang="en-US" sz="1800" dirty="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hợp</a:t>
            </a:r>
            <a:endParaRPr lang="en-US" sz="1800" dirty="0"/>
          </a:p>
        </p:txBody>
      </p:sp>
      <p:pic>
        <p:nvPicPr>
          <p:cNvPr id="2" name="Picture 1"/>
          <p:cNvPicPr>
            <a:picLocks noChangeAspect="1"/>
          </p:cNvPicPr>
          <p:nvPr/>
        </p:nvPicPr>
        <p:blipFill>
          <a:blip r:embed="rId2"/>
          <a:stretch>
            <a:fillRect/>
          </a:stretch>
        </p:blipFill>
        <p:spPr>
          <a:xfrm>
            <a:off x="4998720" y="1865541"/>
            <a:ext cx="3695700" cy="2653323"/>
          </a:xfrm>
          <a:prstGeom prst="rect">
            <a:avLst/>
          </a:prstGeom>
          <a:ln>
            <a:solidFill>
              <a:srgbClr val="FF0000"/>
            </a:solidFill>
          </a:ln>
        </p:spPr>
      </p:pic>
      <p:pic>
        <p:nvPicPr>
          <p:cNvPr id="3" name="Picture 2"/>
          <p:cNvPicPr>
            <a:picLocks noChangeAspect="1"/>
          </p:cNvPicPr>
          <p:nvPr/>
        </p:nvPicPr>
        <p:blipFill>
          <a:blip r:embed="rId3"/>
          <a:stretch>
            <a:fillRect/>
          </a:stretch>
        </p:blipFill>
        <p:spPr>
          <a:xfrm>
            <a:off x="617028" y="2402124"/>
            <a:ext cx="2743583" cy="1162212"/>
          </a:xfrm>
          <a:prstGeom prst="rect">
            <a:avLst/>
          </a:prstGeom>
          <a:ln>
            <a:solidFill>
              <a:srgbClr val="FF0000"/>
            </a:solidFill>
          </a:ln>
        </p:spPr>
      </p:pic>
    </p:spTree>
    <p:extLst>
      <p:ext uri="{BB962C8B-B14F-4D97-AF65-F5344CB8AC3E}">
        <p14:creationId xmlns:p14="http://schemas.microsoft.com/office/powerpoint/2010/main" val="37361619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490250" y="526350"/>
            <a:ext cx="7777450" cy="4090800"/>
          </a:xfrm>
          <a:prstGeom prst="rect">
            <a:avLst/>
          </a:prstGeom>
        </p:spPr>
        <p:txBody>
          <a:bodyPr spcFirstLastPara="1" wrap="square" lIns="91425" tIns="91425" rIns="91425" bIns="91425" anchor="ctr" anchorCtr="0">
            <a:normAutofit/>
          </a:bodyPr>
          <a:lstStyle/>
          <a:p>
            <a:pPr lvl="0">
              <a:lnSpc>
                <a:spcPct val="115000"/>
              </a:lnSpc>
            </a:pPr>
            <a:r>
              <a:rPr lang="vi-VN" dirty="0"/>
              <a:t>Dữ liệu Spring JPA </a:t>
            </a:r>
          </a:p>
        </p:txBody>
      </p:sp>
    </p:spTree>
    <p:extLst>
      <p:ext uri="{BB962C8B-B14F-4D97-AF65-F5344CB8AC3E}">
        <p14:creationId xmlns:p14="http://schemas.microsoft.com/office/powerpoint/2010/main" val="220856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MỘT </a:t>
            </a:r>
            <a:r>
              <a:rPr lang="en-US" altLang="en-US" sz="2200" dirty="0" err="1"/>
              <a:t>SỐ</a:t>
            </a:r>
            <a:r>
              <a:rPr lang="en-US" altLang="en-US" sz="2200" dirty="0"/>
              <a:t> </a:t>
            </a:r>
            <a:r>
              <a:rPr lang="en-US" altLang="en-US" sz="2200" dirty="0" err="1"/>
              <a:t>KHÁI</a:t>
            </a:r>
            <a:r>
              <a:rPr lang="en-US" altLang="en-US" sz="2200" dirty="0"/>
              <a:t> </a:t>
            </a:r>
            <a:r>
              <a:rPr lang="en-US" altLang="en-US" sz="2200" dirty="0" err="1"/>
              <a:t>NIỆM</a:t>
            </a:r>
            <a:endParaRPr lang="en-US" altLang="en-US" sz="2200" dirty="0"/>
          </a:p>
        </p:txBody>
      </p:sp>
      <p:sp>
        <p:nvSpPr>
          <p:cNvPr id="7" name="Rectangle 6"/>
          <p:cNvSpPr/>
          <p:nvPr/>
        </p:nvSpPr>
        <p:spPr>
          <a:xfrm>
            <a:off x="160866" y="1294140"/>
            <a:ext cx="8729133" cy="656013"/>
          </a:xfrm>
          <a:prstGeom prst="rect">
            <a:avLst/>
          </a:prstGeom>
        </p:spPr>
        <p:txBody>
          <a:bodyPr wrap="square">
            <a:spAutoFit/>
          </a:bodyPr>
          <a:lstStyle/>
          <a:p>
            <a:pPr algn="just">
              <a:lnSpc>
                <a:spcPct val="120000"/>
              </a:lnSpc>
              <a:spcBef>
                <a:spcPts val="300"/>
              </a:spcBef>
              <a:spcAft>
                <a:spcPts val="300"/>
              </a:spcAft>
            </a:pPr>
            <a:r>
              <a:rPr lang="vi-VN" sz="1600" b="1" dirty="0">
                <a:solidFill>
                  <a:srgbClr val="343A40"/>
                </a:solidFill>
                <a:latin typeface="Segoe UI" panose="020B0502040204020203" pitchFamily="34" charset="0"/>
                <a:ea typeface="Times New Roman" panose="02020603050405020304" pitchFamily="18" charset="0"/>
              </a:rPr>
              <a:t>ORM</a:t>
            </a:r>
            <a:r>
              <a:rPr lang="vi-VN" sz="1600" dirty="0">
                <a:solidFill>
                  <a:srgbClr val="343A40"/>
                </a:solidFill>
                <a:latin typeface="Segoe UI" panose="020B0502040204020203" pitchFamily="34" charset="0"/>
                <a:ea typeface="Times New Roman" panose="02020603050405020304" pitchFamily="18" charset="0"/>
              </a:rPr>
              <a:t> </a:t>
            </a:r>
            <a:r>
              <a:rPr lang="en-US" sz="1600" dirty="0">
                <a:solidFill>
                  <a:srgbClr val="343A40"/>
                </a:solidFill>
                <a:latin typeface="Segoe UI" panose="020B0502040204020203" pitchFamily="34" charset="0"/>
                <a:ea typeface="Times New Roman" panose="02020603050405020304" pitchFamily="18" charset="0"/>
              </a:rPr>
              <a:t>(</a:t>
            </a:r>
            <a:r>
              <a:rPr lang="vi-VN" sz="1600" dirty="0">
                <a:solidFill>
                  <a:srgbClr val="343A40"/>
                </a:solidFill>
                <a:latin typeface="Segoe UI" panose="020B0502040204020203" pitchFamily="34" charset="0"/>
                <a:ea typeface="Times New Roman" panose="02020603050405020304" pitchFamily="18" charset="0"/>
              </a:rPr>
              <a:t>Object Relational Mapping</a:t>
            </a:r>
            <a:r>
              <a:rPr lang="en-US" sz="1600" dirty="0">
                <a:solidFill>
                  <a:srgbClr val="343A40"/>
                </a:solidFill>
                <a:latin typeface="Segoe UI" panose="020B0502040204020203" pitchFamily="34" charset="0"/>
                <a:ea typeface="Times New Roman" panose="02020603050405020304" pitchFamily="18" charset="0"/>
              </a:rPr>
              <a:t>)</a:t>
            </a:r>
            <a:r>
              <a:rPr lang="vi-VN" sz="1600" dirty="0">
                <a:solidFill>
                  <a:srgbClr val="343A40"/>
                </a:solidFill>
                <a:latin typeface="Segoe UI" panose="020B0502040204020203" pitchFamily="34" charset="0"/>
                <a:ea typeface="Times New Roman" panose="02020603050405020304" pitchFamily="18" charset="0"/>
              </a:rPr>
              <a:t> là một công nghệ</a:t>
            </a:r>
            <a:r>
              <a:rPr lang="en-US" sz="1600" dirty="0">
                <a:solidFill>
                  <a:srgbClr val="343A40"/>
                </a:solidFill>
                <a:latin typeface="Segoe UI" panose="020B0502040204020203" pitchFamily="34" charset="0"/>
                <a:ea typeface="Times New Roman" panose="02020603050405020304" pitchFamily="18" charset="0"/>
              </a:rPr>
              <a:t> </a:t>
            </a:r>
            <a:r>
              <a:rPr lang="vi-VN" sz="1600" dirty="0">
                <a:solidFill>
                  <a:srgbClr val="343A40"/>
                </a:solidFill>
                <a:latin typeface="Segoe UI" panose="020B0502040204020203" pitchFamily="34" charset="0"/>
                <a:ea typeface="Times New Roman" panose="02020603050405020304" pitchFamily="18" charset="0"/>
              </a:rPr>
              <a:t>chuyển đổi dữ liệu từ ngôn ngữ hướng đối tượng sang </a:t>
            </a:r>
            <a:r>
              <a:rPr lang="en-US" sz="1600" dirty="0" err="1">
                <a:solidFill>
                  <a:srgbClr val="343A40"/>
                </a:solidFill>
                <a:latin typeface="Segoe UI" panose="020B0502040204020203" pitchFamily="34" charset="0"/>
                <a:ea typeface="Times New Roman" panose="02020603050405020304" pitchFamily="18" charset="0"/>
              </a:rPr>
              <a:t>mô</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hình</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cơ</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sở</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dữ</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liệu</a:t>
            </a:r>
            <a:r>
              <a:rPr lang="vi-VN" sz="1600" dirty="0">
                <a:solidFill>
                  <a:srgbClr val="343A40"/>
                </a:solidFill>
                <a:latin typeface="Segoe UI" panose="020B0502040204020203" pitchFamily="34" charset="0"/>
                <a:ea typeface="Times New Roman" panose="02020603050405020304" pitchFamily="18" charset="0"/>
              </a:rPr>
              <a:t> quan hệ và ngược lại</a:t>
            </a:r>
            <a:r>
              <a:rPr lang="en-US" sz="1600" dirty="0">
                <a:solidFill>
                  <a:srgbClr val="343A40"/>
                </a:solidFill>
                <a:latin typeface="Segoe UI" panose="020B0502040204020203" pitchFamily="34" charset="0"/>
                <a:ea typeface="Times New Roman" panose="02020603050405020304" pitchFamily="18" charset="0"/>
              </a:rPr>
              <a:t>.</a:t>
            </a:r>
            <a:endParaRPr lang="en-US" sz="1600" dirty="0"/>
          </a:p>
        </p:txBody>
      </p:sp>
      <p:pic>
        <p:nvPicPr>
          <p:cNvPr id="11" name="Picture 10"/>
          <p:cNvPicPr>
            <a:picLocks noChangeAspect="1"/>
          </p:cNvPicPr>
          <p:nvPr/>
        </p:nvPicPr>
        <p:blipFill>
          <a:blip r:embed="rId2"/>
          <a:stretch>
            <a:fillRect/>
          </a:stretch>
        </p:blipFill>
        <p:spPr>
          <a:xfrm>
            <a:off x="1411813" y="2197058"/>
            <a:ext cx="6185328" cy="2405712"/>
          </a:xfrm>
          <a:prstGeom prst="rect">
            <a:avLst/>
          </a:prstGeom>
        </p:spPr>
      </p:pic>
    </p:spTree>
    <p:extLst>
      <p:ext uri="{BB962C8B-B14F-4D97-AF65-F5344CB8AC3E}">
        <p14:creationId xmlns:p14="http://schemas.microsoft.com/office/powerpoint/2010/main" val="16508013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MỘT </a:t>
            </a:r>
            <a:r>
              <a:rPr lang="en-US" altLang="en-US" sz="2200" dirty="0" err="1"/>
              <a:t>SỐ</a:t>
            </a:r>
            <a:r>
              <a:rPr lang="en-US" altLang="en-US" sz="2200" dirty="0"/>
              <a:t> </a:t>
            </a:r>
            <a:r>
              <a:rPr lang="en-US" altLang="en-US" sz="2200" dirty="0" err="1"/>
              <a:t>KHÁI</a:t>
            </a:r>
            <a:r>
              <a:rPr lang="en-US" altLang="en-US" sz="2200" dirty="0"/>
              <a:t> </a:t>
            </a:r>
            <a:r>
              <a:rPr lang="en-US" altLang="en-US" sz="2200" dirty="0" err="1"/>
              <a:t>NIỆM</a:t>
            </a:r>
            <a:endParaRPr lang="en-US" altLang="en-US" sz="2200" dirty="0"/>
          </a:p>
        </p:txBody>
      </p:sp>
      <p:sp>
        <p:nvSpPr>
          <p:cNvPr id="7" name="Rectangle 6"/>
          <p:cNvSpPr/>
          <p:nvPr/>
        </p:nvSpPr>
        <p:spPr>
          <a:xfrm>
            <a:off x="160866" y="1294140"/>
            <a:ext cx="8729133" cy="1132618"/>
          </a:xfrm>
          <a:prstGeom prst="rect">
            <a:avLst/>
          </a:prstGeom>
        </p:spPr>
        <p:txBody>
          <a:bodyPr wrap="square">
            <a:spAutoFit/>
          </a:bodyPr>
          <a:lstStyle/>
          <a:p>
            <a:pPr algn="just">
              <a:lnSpc>
                <a:spcPct val="120000"/>
              </a:lnSpc>
              <a:spcBef>
                <a:spcPts val="300"/>
              </a:spcBef>
              <a:spcAft>
                <a:spcPts val="300"/>
              </a:spcAft>
            </a:pPr>
            <a:r>
              <a:rPr lang="vi-VN" sz="1600" b="1" dirty="0">
                <a:solidFill>
                  <a:srgbClr val="343A40"/>
                </a:solidFill>
                <a:latin typeface="Segoe UI" panose="020B0502040204020203" pitchFamily="34" charset="0"/>
                <a:ea typeface="Times New Roman" panose="02020603050405020304" pitchFamily="18" charset="0"/>
              </a:rPr>
              <a:t>ORM </a:t>
            </a:r>
            <a:r>
              <a:rPr lang="vi-VN" sz="1600" dirty="0">
                <a:solidFill>
                  <a:srgbClr val="343A40"/>
                </a:solidFill>
                <a:latin typeface="Segoe UI" panose="020B0502040204020203" pitchFamily="34" charset="0"/>
                <a:ea typeface="Times New Roman" panose="02020603050405020304" pitchFamily="18" charset="0"/>
              </a:rPr>
              <a:t>có khả năng </a:t>
            </a:r>
            <a:endParaRPr lang="en-US" sz="1600" dirty="0">
              <a:solidFill>
                <a:srgbClr val="343A40"/>
              </a:solidFill>
              <a:latin typeface="Segoe UI" panose="020B0502040204020203" pitchFamily="34" charset="0"/>
              <a:ea typeface="Times New Roman" panose="02020603050405020304" pitchFamily="18" charset="0"/>
            </a:endParaRPr>
          </a:p>
          <a:p>
            <a:pPr algn="just">
              <a:lnSpc>
                <a:spcPct val="120000"/>
              </a:lnSpc>
              <a:spcBef>
                <a:spcPts val="300"/>
              </a:spcBef>
              <a:spcAft>
                <a:spcPts val="300"/>
              </a:spcAft>
            </a:pP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Làm</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việc</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với</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các</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hệ</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quản</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trị</a:t>
            </a:r>
            <a:r>
              <a:rPr lang="en-US" sz="1600" dirty="0">
                <a:solidFill>
                  <a:srgbClr val="343A40"/>
                </a:solidFill>
                <a:latin typeface="Segoe UI" panose="020B0502040204020203" pitchFamily="34" charset="0"/>
                <a:ea typeface="Times New Roman" panose="02020603050405020304" pitchFamily="18" charset="0"/>
              </a:rPr>
              <a:t> </a:t>
            </a:r>
            <a:r>
              <a:rPr lang="vi-VN" sz="1600" dirty="0">
                <a:solidFill>
                  <a:srgbClr val="343A40"/>
                </a:solidFill>
                <a:latin typeface="Segoe UI" panose="020B0502040204020203" pitchFamily="34" charset="0"/>
                <a:ea typeface="Times New Roman" panose="02020603050405020304" pitchFamily="18" charset="0"/>
              </a:rPr>
              <a:t>cơ sở dữ liệu</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như</a:t>
            </a:r>
            <a:r>
              <a:rPr lang="en-US" sz="1600" dirty="0">
                <a:solidFill>
                  <a:srgbClr val="343A40"/>
                </a:solidFill>
                <a:latin typeface="Segoe UI" panose="020B0502040204020203" pitchFamily="34" charset="0"/>
                <a:ea typeface="Times New Roman" panose="02020603050405020304" pitchFamily="18" charset="0"/>
              </a:rPr>
              <a:t> </a:t>
            </a:r>
            <a:r>
              <a:rPr lang="vi-VN" sz="1600" dirty="0">
                <a:solidFill>
                  <a:srgbClr val="343A40"/>
                </a:solidFill>
                <a:latin typeface="Segoe UI" panose="020B0502040204020203" pitchFamily="34" charset="0"/>
                <a:ea typeface="Times New Roman" panose="02020603050405020304" pitchFamily="18" charset="0"/>
              </a:rPr>
              <a:t>SQL Server, MySQL, PostgreSQL, … </a:t>
            </a:r>
            <a:endParaRPr lang="en-US" sz="1600" dirty="0">
              <a:solidFill>
                <a:srgbClr val="343A40"/>
              </a:solidFill>
              <a:latin typeface="Segoe UI" panose="020B0502040204020203" pitchFamily="34" charset="0"/>
              <a:ea typeface="Times New Roman" panose="02020603050405020304" pitchFamily="18" charset="0"/>
            </a:endParaRPr>
          </a:p>
          <a:p>
            <a:pPr algn="just">
              <a:lnSpc>
                <a:spcPct val="120000"/>
              </a:lnSpc>
              <a:spcBef>
                <a:spcPts val="300"/>
              </a:spcBef>
              <a:spcAft>
                <a:spcPts val="300"/>
              </a:spcAft>
            </a:pPr>
            <a:r>
              <a:rPr lang="en-US" sz="1600" dirty="0">
                <a:solidFill>
                  <a:srgbClr val="343A40"/>
                </a:solidFill>
                <a:latin typeface="Segoe UI" panose="020B0502040204020203" pitchFamily="34" charset="0"/>
                <a:ea typeface="Times New Roman" panose="02020603050405020304" pitchFamily="18" charset="0"/>
              </a:rPr>
              <a:t>- X</a:t>
            </a:r>
            <a:r>
              <a:rPr lang="vi-VN" sz="1600" dirty="0">
                <a:solidFill>
                  <a:srgbClr val="343A40"/>
                </a:solidFill>
                <a:latin typeface="Segoe UI" panose="020B0502040204020203" pitchFamily="34" charset="0"/>
                <a:ea typeface="Times New Roman" panose="02020603050405020304" pitchFamily="18" charset="0"/>
              </a:rPr>
              <a:t>ử lý các thao tác</a:t>
            </a:r>
            <a:r>
              <a:rPr lang="en-US" sz="1600" dirty="0">
                <a:solidFill>
                  <a:srgbClr val="343A40"/>
                </a:solidFill>
                <a:latin typeface="Segoe UI" panose="020B0502040204020203" pitchFamily="34" charset="0"/>
                <a:ea typeface="Times New Roman" panose="02020603050405020304" pitchFamily="18" charset="0"/>
              </a:rPr>
              <a:t> </a:t>
            </a:r>
            <a:r>
              <a:rPr lang="vi-VN" sz="1600" dirty="0">
                <a:solidFill>
                  <a:srgbClr val="343A40"/>
                </a:solidFill>
                <a:latin typeface="Segoe UI" panose="020B0502040204020203" pitchFamily="34" charset="0"/>
                <a:ea typeface="Times New Roman" panose="02020603050405020304" pitchFamily="18" charset="0"/>
              </a:rPr>
              <a:t>INSERT, UPDATE, DELETE, SELECT, …</a:t>
            </a:r>
            <a:endParaRPr lang="en-US" sz="1600" dirty="0"/>
          </a:p>
        </p:txBody>
      </p:sp>
      <p:pic>
        <p:nvPicPr>
          <p:cNvPr id="5" name="Picture 4"/>
          <p:cNvPicPr>
            <a:picLocks noChangeAspect="1"/>
          </p:cNvPicPr>
          <p:nvPr/>
        </p:nvPicPr>
        <p:blipFill>
          <a:blip r:embed="rId2"/>
          <a:stretch>
            <a:fillRect/>
          </a:stretch>
        </p:blipFill>
        <p:spPr>
          <a:xfrm>
            <a:off x="1211912" y="2398852"/>
            <a:ext cx="6866615" cy="2696942"/>
          </a:xfrm>
          <a:prstGeom prst="rect">
            <a:avLst/>
          </a:prstGeom>
        </p:spPr>
      </p:pic>
    </p:spTree>
    <p:extLst>
      <p:ext uri="{BB962C8B-B14F-4D97-AF65-F5344CB8AC3E}">
        <p14:creationId xmlns:p14="http://schemas.microsoft.com/office/powerpoint/2010/main" val="685291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MỘT </a:t>
            </a:r>
            <a:r>
              <a:rPr lang="en-US" altLang="en-US" sz="2200" dirty="0" err="1"/>
              <a:t>SỐ</a:t>
            </a:r>
            <a:r>
              <a:rPr lang="en-US" altLang="en-US" sz="2200" dirty="0"/>
              <a:t> </a:t>
            </a:r>
            <a:r>
              <a:rPr lang="en-US" altLang="en-US" sz="2200" dirty="0" err="1"/>
              <a:t>KHÁI</a:t>
            </a:r>
            <a:r>
              <a:rPr lang="en-US" altLang="en-US" sz="2200" dirty="0"/>
              <a:t> </a:t>
            </a:r>
            <a:r>
              <a:rPr lang="en-US" altLang="en-US" sz="2200" dirty="0" err="1"/>
              <a:t>NIỆM</a:t>
            </a:r>
            <a:endParaRPr lang="en-US" altLang="en-US" sz="2200" dirty="0"/>
          </a:p>
        </p:txBody>
      </p:sp>
      <p:sp>
        <p:nvSpPr>
          <p:cNvPr id="7" name="Rectangle 6"/>
          <p:cNvSpPr/>
          <p:nvPr/>
        </p:nvSpPr>
        <p:spPr>
          <a:xfrm>
            <a:off x="160866" y="1294140"/>
            <a:ext cx="8729133" cy="830997"/>
          </a:xfrm>
          <a:prstGeom prst="rect">
            <a:avLst/>
          </a:prstGeom>
        </p:spPr>
        <p:txBody>
          <a:bodyPr wrap="square">
            <a:spAutoFit/>
          </a:bodyPr>
          <a:lstStyle/>
          <a:p>
            <a:pPr algn="just">
              <a:lnSpc>
                <a:spcPct val="150000"/>
              </a:lnSpc>
              <a:spcBef>
                <a:spcPts val="300"/>
              </a:spcBef>
              <a:spcAft>
                <a:spcPts val="300"/>
              </a:spcAft>
            </a:pPr>
            <a:r>
              <a:rPr lang="en-US" sz="1600" b="1" dirty="0">
                <a:solidFill>
                  <a:srgbClr val="343A40"/>
                </a:solidFill>
                <a:latin typeface="Segoe UI" panose="020B0502040204020203" pitchFamily="34" charset="0"/>
                <a:ea typeface="Times New Roman" panose="02020603050405020304" pitchFamily="18" charset="0"/>
              </a:rPr>
              <a:t>J</a:t>
            </a:r>
            <a:r>
              <a:rPr lang="vi-VN" sz="1600" b="1" dirty="0">
                <a:solidFill>
                  <a:srgbClr val="343A40"/>
                </a:solidFill>
                <a:latin typeface="Segoe UI" panose="020B0502040204020203" pitchFamily="34" charset="0"/>
                <a:ea typeface="Times New Roman" panose="02020603050405020304" pitchFamily="18" charset="0"/>
              </a:rPr>
              <a:t>PA</a:t>
            </a:r>
            <a:r>
              <a:rPr lang="vi-VN" sz="1600" dirty="0">
                <a:solidFill>
                  <a:srgbClr val="343A40"/>
                </a:solidFill>
                <a:latin typeface="Segoe UI" panose="020B0502040204020203" pitchFamily="34" charset="0"/>
                <a:ea typeface="Times New Roman" panose="02020603050405020304" pitchFamily="18" charset="0"/>
              </a:rPr>
              <a:t> </a:t>
            </a:r>
            <a:r>
              <a:rPr lang="en-US" sz="1600" dirty="0">
                <a:solidFill>
                  <a:srgbClr val="343A40"/>
                </a:solidFill>
                <a:latin typeface="Segoe UI" panose="020B0502040204020203" pitchFamily="34" charset="0"/>
                <a:ea typeface="Times New Roman" panose="02020603050405020304" pitchFamily="18" charset="0"/>
              </a:rPr>
              <a:t>(</a:t>
            </a:r>
            <a:r>
              <a:rPr lang="vi-VN" sz="1600" dirty="0">
                <a:solidFill>
                  <a:srgbClr val="343A40"/>
                </a:solidFill>
                <a:latin typeface="Segoe UI" panose="020B0502040204020203" pitchFamily="34" charset="0"/>
                <a:ea typeface="Times New Roman" panose="02020603050405020304" pitchFamily="18" charset="0"/>
              </a:rPr>
              <a:t>Java Persistence API</a:t>
            </a:r>
            <a:r>
              <a:rPr lang="en-US" sz="1600" dirty="0">
                <a:solidFill>
                  <a:srgbClr val="343A40"/>
                </a:solidFill>
                <a:latin typeface="Segoe UI" panose="020B0502040204020203" pitchFamily="34" charset="0"/>
                <a:ea typeface="Times New Roman" panose="02020603050405020304" pitchFamily="18" charset="0"/>
              </a:rPr>
              <a:t>): L</a:t>
            </a:r>
            <a:r>
              <a:rPr lang="vi-VN" sz="1600" dirty="0">
                <a:solidFill>
                  <a:srgbClr val="343A40"/>
                </a:solidFill>
                <a:latin typeface="Segoe UI" panose="020B0502040204020203" pitchFamily="34" charset="0"/>
                <a:ea typeface="Times New Roman" panose="02020603050405020304" pitchFamily="18" charset="0"/>
              </a:rPr>
              <a:t>à một đặc tả cho việc ánh xạ giữa các đối tượng Java với cơ sở dữ liệu quan hệ sử dụng công nghệ ORM </a:t>
            </a:r>
            <a:endParaRPr lang="en-US" sz="1600" dirty="0"/>
          </a:p>
        </p:txBody>
      </p:sp>
      <p:pic>
        <p:nvPicPr>
          <p:cNvPr id="2" name="Picture 1"/>
          <p:cNvPicPr>
            <a:picLocks noChangeAspect="1"/>
          </p:cNvPicPr>
          <p:nvPr/>
        </p:nvPicPr>
        <p:blipFill>
          <a:blip r:embed="rId2"/>
          <a:stretch>
            <a:fillRect/>
          </a:stretch>
        </p:blipFill>
        <p:spPr>
          <a:xfrm>
            <a:off x="1329689" y="2068830"/>
            <a:ext cx="5890311" cy="3006090"/>
          </a:xfrm>
          <a:prstGeom prst="rect">
            <a:avLst/>
          </a:prstGeom>
        </p:spPr>
      </p:pic>
    </p:spTree>
    <p:extLst>
      <p:ext uri="{BB962C8B-B14F-4D97-AF65-F5344CB8AC3E}">
        <p14:creationId xmlns:p14="http://schemas.microsoft.com/office/powerpoint/2010/main" val="24684024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MỘT </a:t>
            </a:r>
            <a:r>
              <a:rPr lang="en-US" altLang="en-US" sz="2200" dirty="0" err="1"/>
              <a:t>SỐ</a:t>
            </a:r>
            <a:r>
              <a:rPr lang="en-US" altLang="en-US" sz="2200" dirty="0"/>
              <a:t> </a:t>
            </a:r>
            <a:r>
              <a:rPr lang="en-US" altLang="en-US" sz="2200" dirty="0" err="1"/>
              <a:t>KHÁI</a:t>
            </a:r>
            <a:r>
              <a:rPr lang="en-US" altLang="en-US" sz="2200" dirty="0"/>
              <a:t> </a:t>
            </a:r>
            <a:r>
              <a:rPr lang="en-US" altLang="en-US" sz="2200" dirty="0" err="1"/>
              <a:t>NIỆM</a:t>
            </a:r>
            <a:endParaRPr lang="en-US" altLang="en-US" sz="2200" dirty="0"/>
          </a:p>
        </p:txBody>
      </p:sp>
      <p:sp>
        <p:nvSpPr>
          <p:cNvPr id="7" name="Rectangle 6"/>
          <p:cNvSpPr/>
          <p:nvPr/>
        </p:nvSpPr>
        <p:spPr>
          <a:xfrm>
            <a:off x="145626" y="1187460"/>
            <a:ext cx="8729133" cy="830997"/>
          </a:xfrm>
          <a:prstGeom prst="rect">
            <a:avLst/>
          </a:prstGeom>
        </p:spPr>
        <p:txBody>
          <a:bodyPr wrap="square">
            <a:spAutoFit/>
          </a:bodyPr>
          <a:lstStyle/>
          <a:p>
            <a:pPr algn="just">
              <a:lnSpc>
                <a:spcPct val="150000"/>
              </a:lnSpc>
              <a:spcBef>
                <a:spcPts val="300"/>
              </a:spcBef>
              <a:spcAft>
                <a:spcPts val="300"/>
              </a:spcAft>
            </a:pPr>
            <a:r>
              <a:rPr lang="en-US" sz="1600" b="1" dirty="0">
                <a:solidFill>
                  <a:srgbClr val="343A40"/>
                </a:solidFill>
                <a:latin typeface="Segoe UI" panose="020B0502040204020203" pitchFamily="34" charset="0"/>
                <a:ea typeface="Times New Roman" panose="02020603050405020304" pitchFamily="18" charset="0"/>
              </a:rPr>
              <a:t>J</a:t>
            </a:r>
            <a:r>
              <a:rPr lang="vi-VN" sz="1600" b="1" dirty="0">
                <a:solidFill>
                  <a:srgbClr val="343A40"/>
                </a:solidFill>
                <a:latin typeface="Segoe UI" panose="020B0502040204020203" pitchFamily="34" charset="0"/>
                <a:ea typeface="Times New Roman" panose="02020603050405020304" pitchFamily="18" charset="0"/>
              </a:rPr>
              <a:t>PA</a:t>
            </a:r>
            <a:r>
              <a:rPr lang="vi-VN" sz="1600" dirty="0">
                <a:solidFill>
                  <a:srgbClr val="343A40"/>
                </a:solidFill>
                <a:latin typeface="Segoe UI" panose="020B0502040204020203" pitchFamily="34" charset="0"/>
                <a:ea typeface="Times New Roman" panose="02020603050405020304" pitchFamily="18" charset="0"/>
              </a:rPr>
              <a:t> </a:t>
            </a:r>
            <a:r>
              <a:rPr lang="en-US" sz="1600" dirty="0">
                <a:solidFill>
                  <a:srgbClr val="343A40"/>
                </a:solidFill>
                <a:latin typeface="Segoe UI" panose="020B0502040204020203" pitchFamily="34" charset="0"/>
                <a:ea typeface="Times New Roman" panose="02020603050405020304" pitchFamily="18" charset="0"/>
              </a:rPr>
              <a:t>(</a:t>
            </a:r>
            <a:r>
              <a:rPr lang="vi-VN" sz="1600" dirty="0">
                <a:solidFill>
                  <a:srgbClr val="343A40"/>
                </a:solidFill>
                <a:latin typeface="Segoe UI" panose="020B0502040204020203" pitchFamily="34" charset="0"/>
                <a:ea typeface="Times New Roman" panose="02020603050405020304" pitchFamily="18" charset="0"/>
              </a:rPr>
              <a:t>Java Persistence API</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gồm</a:t>
            </a:r>
            <a:r>
              <a:rPr lang="en-US" sz="1600" dirty="0">
                <a:solidFill>
                  <a:srgbClr val="343A40"/>
                </a:solidFill>
                <a:latin typeface="Segoe UI" panose="020B0502040204020203" pitchFamily="34" charset="0"/>
                <a:ea typeface="Times New Roman" panose="02020603050405020304" pitchFamily="18" charset="0"/>
              </a:rPr>
              <a:t> </a:t>
            </a:r>
            <a:r>
              <a:rPr lang="vi-VN" sz="1600" dirty="0">
                <a:solidFill>
                  <a:srgbClr val="343A40"/>
                </a:solidFill>
                <a:latin typeface="Segoe UI" panose="020B0502040204020203" pitchFamily="34" charset="0"/>
                <a:ea typeface="Times New Roman" panose="02020603050405020304" pitchFamily="18" charset="0"/>
              </a:rPr>
              <a:t>tập hợp các lớp và phương thức để lưu trữ liên tục lượng dữ liệu khổng lồ vào cơ sở dữ liệu.</a:t>
            </a:r>
            <a:endParaRPr lang="en-US" sz="1600" dirty="0"/>
          </a:p>
        </p:txBody>
      </p:sp>
      <p:pic>
        <p:nvPicPr>
          <p:cNvPr id="1026" name="Picture 2" descr="jpa-architecture-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1895" y="1971042"/>
            <a:ext cx="6245225" cy="3172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4765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MỤC </a:t>
            </a:r>
            <a:r>
              <a:rPr lang="en-US" altLang="en-US" sz="2200" dirty="0" err="1"/>
              <a:t>ĐÍCH</a:t>
            </a:r>
            <a:r>
              <a:rPr lang="en-US" altLang="en-US" sz="2200" dirty="0"/>
              <a:t> SỬ </a:t>
            </a:r>
            <a:r>
              <a:rPr lang="en-US" altLang="en-US" sz="2200" dirty="0" err="1"/>
              <a:t>DỤNG</a:t>
            </a:r>
            <a:r>
              <a:rPr lang="en-US" altLang="en-US" sz="2200" dirty="0"/>
              <a:t> </a:t>
            </a:r>
            <a:r>
              <a:rPr lang="en-US" altLang="en-US" sz="2200" dirty="0" err="1"/>
              <a:t>JPA</a:t>
            </a:r>
            <a:endParaRPr lang="en-US" altLang="en-US" sz="2200" dirty="0"/>
          </a:p>
        </p:txBody>
      </p:sp>
      <p:sp>
        <p:nvSpPr>
          <p:cNvPr id="7" name="Rectangle 6"/>
          <p:cNvSpPr/>
          <p:nvPr/>
        </p:nvSpPr>
        <p:spPr>
          <a:xfrm>
            <a:off x="145626" y="1187460"/>
            <a:ext cx="8884074" cy="3585597"/>
          </a:xfrm>
          <a:prstGeom prst="rect">
            <a:avLst/>
          </a:prstGeom>
        </p:spPr>
        <p:txBody>
          <a:bodyPr wrap="square">
            <a:spAutoFit/>
          </a:bodyPr>
          <a:lstStyle/>
          <a:p>
            <a:pPr algn="just">
              <a:lnSpc>
                <a:spcPct val="150000"/>
              </a:lnSpc>
              <a:spcBef>
                <a:spcPts val="300"/>
              </a:spcBef>
              <a:spcAft>
                <a:spcPts val="300"/>
              </a:spcAft>
            </a:pPr>
            <a:r>
              <a:rPr lang="en-US" sz="1600" dirty="0">
                <a:solidFill>
                  <a:srgbClr val="343A40"/>
                </a:solidFill>
                <a:latin typeface="Segoe UI" panose="020B0502040204020203" pitchFamily="34" charset="0"/>
                <a:ea typeface="Times New Roman" panose="02020603050405020304" pitchFamily="18" charset="0"/>
              </a:rPr>
              <a:t>- </a:t>
            </a:r>
            <a:r>
              <a:rPr lang="vi-VN" sz="1600" dirty="0">
                <a:solidFill>
                  <a:srgbClr val="343A40"/>
                </a:solidFill>
                <a:latin typeface="Segoe UI" panose="020B0502040204020203" pitchFamily="34" charset="0"/>
                <a:ea typeface="Times New Roman" panose="02020603050405020304" pitchFamily="18" charset="0"/>
              </a:rPr>
              <a:t>JPA đơn giản hơn và ít tốn công sức hơn so với JDBC, SQL và ánh xạ viết tay. </a:t>
            </a:r>
            <a:endParaRPr lang="en-US" sz="1600" dirty="0">
              <a:solidFill>
                <a:srgbClr val="343A40"/>
              </a:solidFill>
              <a:latin typeface="Segoe UI" panose="020B0502040204020203" pitchFamily="34" charset="0"/>
              <a:ea typeface="Times New Roman" panose="02020603050405020304" pitchFamily="18" charset="0"/>
            </a:endParaRPr>
          </a:p>
          <a:p>
            <a:pPr algn="just">
              <a:lnSpc>
                <a:spcPct val="150000"/>
              </a:lnSpc>
              <a:spcBef>
                <a:spcPts val="300"/>
              </a:spcBef>
              <a:spcAft>
                <a:spcPts val="300"/>
              </a:spcAft>
            </a:pPr>
            <a:r>
              <a:rPr lang="en-US" sz="1600" dirty="0">
                <a:solidFill>
                  <a:srgbClr val="343A40"/>
                </a:solidFill>
                <a:latin typeface="Segoe UI" panose="020B0502040204020203" pitchFamily="34" charset="0"/>
                <a:ea typeface="Times New Roman" panose="02020603050405020304" pitchFamily="18" charset="0"/>
              </a:rPr>
              <a:t>- </a:t>
            </a:r>
            <a:r>
              <a:rPr lang="vi-VN" sz="1600" dirty="0">
                <a:solidFill>
                  <a:srgbClr val="343A40"/>
                </a:solidFill>
                <a:latin typeface="Segoe UI" panose="020B0502040204020203" pitchFamily="34" charset="0"/>
                <a:ea typeface="Times New Roman" panose="02020603050405020304" pitchFamily="18" charset="0"/>
              </a:rPr>
              <a:t>JPA phù hợp với các ứng dụng phức tạp không hướng đến hiệu năng. </a:t>
            </a:r>
            <a:endParaRPr lang="en-US" sz="1600" dirty="0">
              <a:solidFill>
                <a:srgbClr val="343A40"/>
              </a:solidFill>
              <a:latin typeface="Segoe UI" panose="020B0502040204020203" pitchFamily="34" charset="0"/>
              <a:ea typeface="Times New Roman" panose="02020603050405020304" pitchFamily="18" charset="0"/>
            </a:endParaRPr>
          </a:p>
          <a:p>
            <a:pPr algn="just">
              <a:lnSpc>
                <a:spcPct val="150000"/>
              </a:lnSpc>
              <a:spcBef>
                <a:spcPts val="300"/>
              </a:spcBef>
              <a:spcAft>
                <a:spcPts val="300"/>
              </a:spcAft>
            </a:pPr>
            <a:r>
              <a:rPr lang="en-US" sz="1600" dirty="0">
                <a:solidFill>
                  <a:srgbClr val="343A40"/>
                </a:solidFill>
                <a:latin typeface="Segoe UI" panose="020B0502040204020203" pitchFamily="34" charset="0"/>
                <a:ea typeface="Times New Roman" panose="02020603050405020304" pitchFamily="18" charset="0"/>
              </a:rPr>
              <a:t>- D</a:t>
            </a:r>
            <a:r>
              <a:rPr lang="vi-VN" sz="1600" dirty="0">
                <a:solidFill>
                  <a:srgbClr val="343A40"/>
                </a:solidFill>
                <a:latin typeface="Segoe UI" panose="020B0502040204020203" pitchFamily="34" charset="0"/>
                <a:ea typeface="Times New Roman" panose="02020603050405020304" pitchFamily="18" charset="0"/>
              </a:rPr>
              <a:t>ữ liệu được biểu diễn bằng các đối tượng và lớp </a:t>
            </a:r>
            <a:endParaRPr lang="en-US" sz="1600" dirty="0">
              <a:solidFill>
                <a:srgbClr val="343A40"/>
              </a:solidFill>
              <a:latin typeface="Segoe UI" panose="020B0502040204020203" pitchFamily="34" charset="0"/>
              <a:ea typeface="Times New Roman" panose="02020603050405020304" pitchFamily="18" charset="0"/>
            </a:endParaRPr>
          </a:p>
          <a:p>
            <a:pPr algn="just">
              <a:lnSpc>
                <a:spcPct val="150000"/>
              </a:lnSpc>
              <a:spcBef>
                <a:spcPts val="300"/>
              </a:spcBef>
              <a:spcAft>
                <a:spcPts val="300"/>
              </a:spcAft>
            </a:pPr>
            <a:r>
              <a:rPr lang="en-US" sz="1600" dirty="0">
                <a:solidFill>
                  <a:srgbClr val="343A40"/>
                </a:solidFill>
                <a:latin typeface="Segoe UI" panose="020B0502040204020203" pitchFamily="34" charset="0"/>
                <a:ea typeface="Times New Roman" panose="02020603050405020304" pitchFamily="18" charset="0"/>
              </a:rPr>
              <a:t>- </a:t>
            </a:r>
            <a:r>
              <a:rPr lang="vi-VN" sz="1600" dirty="0">
                <a:solidFill>
                  <a:srgbClr val="343A40"/>
                </a:solidFill>
                <a:latin typeface="Segoe UI" panose="020B0502040204020203" pitchFamily="34" charset="0"/>
                <a:ea typeface="Times New Roman" panose="02020603050405020304" pitchFamily="18" charset="0"/>
              </a:rPr>
              <a:t>JPA sử dụng POJO để biểu diễn dữ liệu liên tục giúp đơn giản hóa việc lập trình cơ sở dữ liệu. </a:t>
            </a:r>
          </a:p>
          <a:p>
            <a:pPr algn="just">
              <a:lnSpc>
                <a:spcPct val="150000"/>
              </a:lnSpc>
              <a:spcBef>
                <a:spcPts val="300"/>
              </a:spcBef>
              <a:spcAft>
                <a:spcPts val="300"/>
              </a:spcAft>
            </a:pPr>
            <a:r>
              <a:rPr lang="vi-VN" sz="1600" dirty="0">
                <a:solidFill>
                  <a:srgbClr val="343A40"/>
                </a:solidFill>
                <a:latin typeface="Segoe UI" panose="020B0502040204020203" pitchFamily="34" charset="0"/>
                <a:ea typeface="Times New Roman" panose="02020603050405020304" pitchFamily="18" charset="0"/>
              </a:rPr>
              <a:t>- JPA cho phép ánh xạ bằng XML hoặc sử dụng các chú thích Java.</a:t>
            </a:r>
          </a:p>
          <a:p>
            <a:pPr algn="just">
              <a:lnSpc>
                <a:spcPct val="150000"/>
              </a:lnSpc>
              <a:spcBef>
                <a:spcPts val="300"/>
              </a:spcBef>
              <a:spcAft>
                <a:spcPts val="300"/>
              </a:spcAft>
            </a:pPr>
            <a:r>
              <a:rPr lang="vi-VN" sz="1600" dirty="0">
                <a:solidFill>
                  <a:srgbClr val="343A40"/>
                </a:solidFill>
                <a:latin typeface="Segoe UI" panose="020B0502040204020203" pitchFamily="34" charset="0"/>
                <a:ea typeface="Times New Roman" panose="02020603050405020304" pitchFamily="18" charset="0"/>
              </a:rPr>
              <a:t>- JPA cho phép tránh viết DML bằng phương ngữ dành riêng cho cơ sở dữ liệu của SQL.</a:t>
            </a:r>
          </a:p>
          <a:p>
            <a:pPr algn="just">
              <a:lnSpc>
                <a:spcPct val="150000"/>
              </a:lnSpc>
              <a:spcBef>
                <a:spcPts val="300"/>
              </a:spcBef>
              <a:spcAft>
                <a:spcPts val="300"/>
              </a:spcAft>
            </a:pPr>
            <a:r>
              <a:rPr lang="vi-VN" sz="1600" dirty="0">
                <a:solidFill>
                  <a:srgbClr val="343A40"/>
                </a:solidFill>
                <a:latin typeface="Segoe UI" panose="020B0502040204020203" pitchFamily="34" charset="0"/>
                <a:ea typeface="Times New Roman" panose="02020603050405020304" pitchFamily="18" charset="0"/>
              </a:rPr>
              <a:t>- JPA cho phép lưu và tải các đối tượng và biểu đồ mà không cần bất kỳ ngôn ngữ DML nào.</a:t>
            </a:r>
          </a:p>
          <a:p>
            <a:pPr algn="just">
              <a:lnSpc>
                <a:spcPct val="150000"/>
              </a:lnSpc>
              <a:spcBef>
                <a:spcPts val="300"/>
              </a:spcBef>
              <a:spcAft>
                <a:spcPts val="300"/>
              </a:spcAft>
            </a:pPr>
            <a:r>
              <a:rPr lang="vi-VN" sz="1600" dirty="0">
                <a:solidFill>
                  <a:srgbClr val="343A40"/>
                </a:solidFill>
                <a:latin typeface="Segoe UI" panose="020B0502040204020203" pitchFamily="34" charset="0"/>
                <a:ea typeface="Times New Roman" panose="02020603050405020304" pitchFamily="18" charset="0"/>
              </a:rPr>
              <a:t>- </a:t>
            </a:r>
            <a:r>
              <a:rPr lang="en-US" sz="1600" dirty="0">
                <a:solidFill>
                  <a:srgbClr val="343A40"/>
                </a:solidFill>
                <a:latin typeface="Segoe UI" panose="020B0502040204020203" pitchFamily="34" charset="0"/>
                <a:ea typeface="Times New Roman" panose="02020603050405020304" pitchFamily="18" charset="0"/>
              </a:rPr>
              <a:t>C</a:t>
            </a:r>
            <a:r>
              <a:rPr lang="vi-VN" sz="1600" dirty="0">
                <a:solidFill>
                  <a:srgbClr val="343A40"/>
                </a:solidFill>
                <a:latin typeface="Segoe UI" panose="020B0502040204020203" pitchFamily="34" charset="0"/>
                <a:ea typeface="Times New Roman" panose="02020603050405020304" pitchFamily="18" charset="0"/>
              </a:rPr>
              <a:t>ho phép biểu diễn các truy vấn dưới dạng các thực thể Java.</a:t>
            </a:r>
          </a:p>
        </p:txBody>
      </p:sp>
    </p:spTree>
    <p:extLst>
      <p:ext uri="{BB962C8B-B14F-4D97-AF65-F5344CB8AC3E}">
        <p14:creationId xmlns:p14="http://schemas.microsoft.com/office/powerpoint/2010/main" val="24625271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CÁC </a:t>
            </a:r>
            <a:r>
              <a:rPr lang="en-US" altLang="en-US" sz="2200" dirty="0" err="1"/>
              <a:t>TÍNH</a:t>
            </a:r>
            <a:r>
              <a:rPr lang="en-US" altLang="en-US" sz="2200" dirty="0"/>
              <a:t> </a:t>
            </a:r>
            <a:r>
              <a:rPr lang="en-US" altLang="en-US" sz="2200" dirty="0" err="1"/>
              <a:t>CHẤT</a:t>
            </a:r>
            <a:r>
              <a:rPr lang="en-US" altLang="en-US" sz="2200" dirty="0"/>
              <a:t> </a:t>
            </a:r>
            <a:r>
              <a:rPr lang="en-US" altLang="en-US" sz="2200" dirty="0" err="1"/>
              <a:t>CỦA</a:t>
            </a:r>
            <a:r>
              <a:rPr lang="en-US" altLang="en-US" sz="2200" dirty="0"/>
              <a:t> </a:t>
            </a:r>
            <a:r>
              <a:rPr lang="en-US" altLang="en-US" sz="2200" dirty="0" err="1"/>
              <a:t>JPA</a:t>
            </a:r>
            <a:endParaRPr lang="en-US" altLang="en-US" sz="2200" dirty="0"/>
          </a:p>
        </p:txBody>
      </p:sp>
      <p:sp>
        <p:nvSpPr>
          <p:cNvPr id="7" name="Rectangle 6"/>
          <p:cNvSpPr/>
          <p:nvPr/>
        </p:nvSpPr>
        <p:spPr>
          <a:xfrm>
            <a:off x="145626" y="1187460"/>
            <a:ext cx="8884074" cy="3410870"/>
          </a:xfrm>
          <a:prstGeom prst="rect">
            <a:avLst/>
          </a:prstGeom>
        </p:spPr>
        <p:txBody>
          <a:bodyPr wrap="square">
            <a:spAutoFit/>
          </a:bodyPr>
          <a:lstStyle/>
          <a:p>
            <a:pPr algn="just">
              <a:lnSpc>
                <a:spcPct val="150000"/>
              </a:lnSpc>
              <a:spcBef>
                <a:spcPts val="300"/>
              </a:spcBef>
              <a:spcAft>
                <a:spcPts val="300"/>
              </a:spcAft>
            </a:pPr>
            <a:r>
              <a:rPr lang="vi-VN" sz="1800" dirty="0">
                <a:solidFill>
                  <a:srgbClr val="343A40"/>
                </a:solidFill>
                <a:latin typeface="Segoe UI" panose="020B0502040204020203" pitchFamily="34" charset="0"/>
                <a:ea typeface="Times New Roman" panose="02020603050405020304" pitchFamily="18" charset="0"/>
              </a:rPr>
              <a:t>- Là một kho lưu trữ mạnh mẽ và trừu tượng ánh xạ đối tượng tùy chỉnh.</a:t>
            </a:r>
          </a:p>
          <a:p>
            <a:pPr algn="just">
              <a:lnSpc>
                <a:spcPct val="150000"/>
              </a:lnSpc>
              <a:spcBef>
                <a:spcPts val="300"/>
              </a:spcBef>
              <a:spcAft>
                <a:spcPts val="300"/>
              </a:spcAft>
            </a:pPr>
            <a:r>
              <a:rPr lang="vi-VN" sz="1800" dirty="0">
                <a:solidFill>
                  <a:srgbClr val="343A40"/>
                </a:solidFill>
                <a:latin typeface="Segoe UI" panose="020B0502040204020203" pitchFamily="34" charset="0"/>
                <a:ea typeface="Times New Roman" panose="02020603050405020304" pitchFamily="18" charset="0"/>
              </a:rPr>
              <a:t>- </a:t>
            </a:r>
            <a:r>
              <a:rPr lang="en-US" sz="1800" dirty="0">
                <a:solidFill>
                  <a:srgbClr val="343A40"/>
                </a:solidFill>
                <a:latin typeface="Segoe UI" panose="020B0502040204020203" pitchFamily="34" charset="0"/>
                <a:ea typeface="Times New Roman" panose="02020603050405020304" pitchFamily="18" charset="0"/>
              </a:rPr>
              <a:t>M</a:t>
            </a:r>
            <a:r>
              <a:rPr lang="vi-VN" sz="1800" dirty="0">
                <a:solidFill>
                  <a:srgbClr val="343A40"/>
                </a:solidFill>
                <a:latin typeface="Segoe UI" panose="020B0502040204020203" pitchFamily="34" charset="0"/>
                <a:ea typeface="Times New Roman" panose="02020603050405020304" pitchFamily="18" charset="0"/>
              </a:rPr>
              <a:t>ột thực thể được lưu trữ một phần trong MySQL và Neo4j </a:t>
            </a:r>
            <a:endParaRPr lang="en-US" sz="1800" dirty="0">
              <a:solidFill>
                <a:srgbClr val="343A40"/>
              </a:solidFill>
              <a:latin typeface="Segoe UI" panose="020B0502040204020203" pitchFamily="34" charset="0"/>
              <a:ea typeface="Times New Roman" panose="02020603050405020304" pitchFamily="18" charset="0"/>
            </a:endParaRPr>
          </a:p>
          <a:p>
            <a:pPr algn="just">
              <a:lnSpc>
                <a:spcPct val="150000"/>
              </a:lnSpc>
              <a:spcBef>
                <a:spcPts val="300"/>
              </a:spcBef>
              <a:spcAft>
                <a:spcPts val="300"/>
              </a:spcAft>
            </a:pPr>
            <a:r>
              <a:rPr lang="vi-VN" sz="1800" dirty="0">
                <a:solidFill>
                  <a:srgbClr val="343A40"/>
                </a:solidFill>
                <a:latin typeface="Segoe UI" panose="020B0502040204020203" pitchFamily="34" charset="0"/>
                <a:ea typeface="Times New Roman" panose="02020603050405020304" pitchFamily="18" charset="0"/>
              </a:rPr>
              <a:t>- Tự động tạo các truy vấn từ tên phương thức truy vấn.</a:t>
            </a:r>
          </a:p>
          <a:p>
            <a:pPr algn="just">
              <a:lnSpc>
                <a:spcPct val="150000"/>
              </a:lnSpc>
              <a:spcBef>
                <a:spcPts val="300"/>
              </a:spcBef>
              <a:spcAft>
                <a:spcPts val="300"/>
              </a:spcAft>
            </a:pPr>
            <a:r>
              <a:rPr lang="vi-VN" sz="1800" dirty="0">
                <a:solidFill>
                  <a:srgbClr val="343A40"/>
                </a:solidFill>
                <a:latin typeface="Segoe UI" panose="020B0502040204020203" pitchFamily="34" charset="0"/>
                <a:ea typeface="Times New Roman" panose="02020603050405020304" pitchFamily="18" charset="0"/>
              </a:rPr>
              <a:t>- Các lớp cơ sở miền cung cấp các thuộc tính cơ bản.</a:t>
            </a:r>
          </a:p>
          <a:p>
            <a:pPr algn="just">
              <a:lnSpc>
                <a:spcPct val="150000"/>
              </a:lnSpc>
              <a:spcBef>
                <a:spcPts val="300"/>
              </a:spcBef>
              <a:spcAft>
                <a:spcPts val="300"/>
              </a:spcAft>
            </a:pPr>
            <a:r>
              <a:rPr lang="vi-VN" sz="1800" dirty="0">
                <a:solidFill>
                  <a:srgbClr val="343A40"/>
                </a:solidFill>
                <a:latin typeface="Segoe UI" panose="020B0502040204020203" pitchFamily="34" charset="0"/>
                <a:ea typeface="Times New Roman" panose="02020603050405020304" pitchFamily="18" charset="0"/>
              </a:rPr>
              <a:t>- Hỗ trợ kiểm toán minh bạch.</a:t>
            </a:r>
          </a:p>
          <a:p>
            <a:pPr algn="just">
              <a:lnSpc>
                <a:spcPct val="150000"/>
              </a:lnSpc>
              <a:spcBef>
                <a:spcPts val="300"/>
              </a:spcBef>
              <a:spcAft>
                <a:spcPts val="300"/>
              </a:spcAft>
            </a:pPr>
            <a:r>
              <a:rPr lang="vi-VN" sz="1800" dirty="0">
                <a:solidFill>
                  <a:srgbClr val="343A40"/>
                </a:solidFill>
                <a:latin typeface="Segoe UI" panose="020B0502040204020203" pitchFamily="34" charset="0"/>
                <a:ea typeface="Times New Roman" panose="02020603050405020304" pitchFamily="18" charset="0"/>
              </a:rPr>
              <a:t>- Khả năng tích hợp mã kho lưu trữ tùy chỉnh.</a:t>
            </a:r>
          </a:p>
          <a:p>
            <a:pPr algn="just">
              <a:lnSpc>
                <a:spcPct val="150000"/>
              </a:lnSpc>
              <a:spcBef>
                <a:spcPts val="300"/>
              </a:spcBef>
              <a:spcAft>
                <a:spcPts val="300"/>
              </a:spcAft>
            </a:pPr>
            <a:r>
              <a:rPr lang="vi-VN" sz="1800" dirty="0">
                <a:solidFill>
                  <a:srgbClr val="343A40"/>
                </a:solidFill>
                <a:latin typeface="Segoe UI" panose="020B0502040204020203" pitchFamily="34" charset="0"/>
                <a:ea typeface="Times New Roman" panose="02020603050405020304" pitchFamily="18" charset="0"/>
              </a:rPr>
              <a:t>- Dễ dàng để tích hợp với Spring Framework với không gian tên tùy </a:t>
            </a:r>
            <a:r>
              <a:rPr lang="en-US" sz="1800" dirty="0" err="1">
                <a:solidFill>
                  <a:srgbClr val="343A40"/>
                </a:solidFill>
                <a:latin typeface="Segoe UI" panose="020B0502040204020203" pitchFamily="34" charset="0"/>
                <a:ea typeface="Times New Roman" panose="02020603050405020304" pitchFamily="18" charset="0"/>
              </a:rPr>
              <a:t>biến</a:t>
            </a:r>
            <a:r>
              <a:rPr lang="en-US" sz="1800" dirty="0">
                <a:solidFill>
                  <a:srgbClr val="343A40"/>
                </a:solidFill>
                <a:latin typeface="Segoe UI" panose="020B0502040204020203" pitchFamily="34" charset="0"/>
                <a:ea typeface="Times New Roman" panose="02020603050405020304" pitchFamily="18" charset="0"/>
              </a:rPr>
              <a:t>.</a:t>
            </a:r>
            <a:endParaRPr lang="vi-VN" sz="1800" dirty="0">
              <a:solidFill>
                <a:srgbClr val="343A40"/>
              </a:solidFill>
              <a:latin typeface="Segoe UI" panose="020B0502040204020203" pitchFamily="34" charset="0"/>
              <a:ea typeface="Times New Roman" panose="02020603050405020304" pitchFamily="18" charset="0"/>
            </a:endParaRPr>
          </a:p>
        </p:txBody>
      </p:sp>
    </p:spTree>
    <p:extLst>
      <p:ext uri="{BB962C8B-B14F-4D97-AF65-F5344CB8AC3E}">
        <p14:creationId xmlns:p14="http://schemas.microsoft.com/office/powerpoint/2010/main" val="865015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nn-NO" altLang="en-US" sz="2200" dirty="0"/>
              <a:t>LUỒNG JDBC</a:t>
            </a:r>
            <a:endParaRPr lang="en-US" altLang="en-US" sz="2200" dirty="0"/>
          </a:p>
        </p:txBody>
      </p:sp>
      <p:pic>
        <p:nvPicPr>
          <p:cNvPr id="1026" name="Picture 2" descr="https://media.geeksforgeeks.org/wp-content/uploads/20210729165249/JavaApp.png"/>
          <p:cNvPicPr>
            <a:picLocks noChangeAspect="1" noChangeArrowheads="1"/>
          </p:cNvPicPr>
          <p:nvPr/>
        </p:nvPicPr>
        <p:blipFill rotWithShape="1">
          <a:blip r:embed="rId2">
            <a:extLst>
              <a:ext uri="{28A0092B-C50C-407E-A947-70E740481C1C}">
                <a14:useLocalDpi xmlns:a14="http://schemas.microsoft.com/office/drawing/2010/main" val="0"/>
              </a:ext>
            </a:extLst>
          </a:blip>
          <a:srcRect l="3916" t="5840" b="14038"/>
          <a:stretch/>
        </p:blipFill>
        <p:spPr bwMode="auto">
          <a:xfrm>
            <a:off x="243839" y="1874520"/>
            <a:ext cx="8488345" cy="3086100"/>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2" name="Rectangle 1"/>
          <p:cNvSpPr/>
          <p:nvPr/>
        </p:nvSpPr>
        <p:spPr>
          <a:xfrm>
            <a:off x="187833" y="1343442"/>
            <a:ext cx="2509020" cy="307777"/>
          </a:xfrm>
          <a:prstGeom prst="rect">
            <a:avLst/>
          </a:prstGeom>
        </p:spPr>
        <p:txBody>
          <a:bodyPr wrap="none">
            <a:spAutoFit/>
          </a:bodyPr>
          <a:lstStyle/>
          <a:p>
            <a:r>
              <a:rPr lang="en-US"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Ví </a:t>
            </a:r>
            <a:r>
              <a:rPr lang="en-US"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dụ</a:t>
            </a:r>
            <a:r>
              <a:rPr lang="en-US"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thực</a:t>
            </a:r>
            <a:r>
              <a:rPr lang="en-US"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tế</a:t>
            </a:r>
            <a:r>
              <a:rPr lang="en-US"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về</a:t>
            </a:r>
            <a:r>
              <a:rPr lang="en-US"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luồng</a:t>
            </a:r>
            <a:r>
              <a:rPr lang="en-US"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nn-NO" altLang="en-US" dirty="0"/>
              <a:t>JDBC</a:t>
            </a:r>
            <a:r>
              <a:rPr lang="en-US"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endParaRPr lang="en-US" dirty="0"/>
          </a:p>
        </p:txBody>
      </p:sp>
    </p:spTree>
    <p:extLst>
      <p:ext uri="{BB962C8B-B14F-4D97-AF65-F5344CB8AC3E}">
        <p14:creationId xmlns:p14="http://schemas.microsoft.com/office/powerpoint/2010/main" val="640486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KIẾN </a:t>
            </a:r>
            <a:r>
              <a:rPr lang="en-US" altLang="en-US" sz="2200" dirty="0" err="1"/>
              <a:t>TRÚC</a:t>
            </a:r>
            <a:r>
              <a:rPr lang="en-US" altLang="en-US" sz="2200" dirty="0"/>
              <a:t> </a:t>
            </a:r>
            <a:r>
              <a:rPr lang="en-US" altLang="en-US" sz="2200" dirty="0" err="1"/>
              <a:t>JPA</a:t>
            </a:r>
            <a:endParaRPr lang="en-US" altLang="en-US" sz="2200" dirty="0"/>
          </a:p>
        </p:txBody>
      </p:sp>
      <p:pic>
        <p:nvPicPr>
          <p:cNvPr id="2050" name="Picture 2" descr="JPA Class Level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8594" y="1363980"/>
            <a:ext cx="6275705" cy="37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3472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KIẾN </a:t>
            </a:r>
            <a:r>
              <a:rPr lang="en-US" altLang="en-US" sz="2200" dirty="0" err="1"/>
              <a:t>TRÚC</a:t>
            </a:r>
            <a:r>
              <a:rPr lang="en-US" altLang="en-US" sz="2200" dirty="0"/>
              <a:t> </a:t>
            </a:r>
            <a:r>
              <a:rPr lang="en-US" altLang="en-US" sz="2200" dirty="0" err="1"/>
              <a:t>JPA</a:t>
            </a:r>
            <a:endParaRPr lang="en-US" altLang="en-US" sz="2200" dirty="0"/>
          </a:p>
        </p:txBody>
      </p:sp>
      <p:sp>
        <p:nvSpPr>
          <p:cNvPr id="3" name="Rectangle 2"/>
          <p:cNvSpPr/>
          <p:nvPr/>
        </p:nvSpPr>
        <p:spPr>
          <a:xfrm>
            <a:off x="65193" y="1199511"/>
            <a:ext cx="3406140" cy="2905411"/>
          </a:xfrm>
          <a:prstGeom prst="rect">
            <a:avLst/>
          </a:prstGeom>
        </p:spPr>
        <p:txBody>
          <a:bodyPr wrap="square">
            <a:spAutoFit/>
          </a:bodyPr>
          <a:lstStyle/>
          <a:p>
            <a:pPr algn="just">
              <a:lnSpc>
                <a:spcPct val="120000"/>
              </a:lnSpc>
              <a:spcBef>
                <a:spcPts val="600"/>
              </a:spcBef>
              <a:spcAft>
                <a:spcPts val="600"/>
              </a:spcAft>
            </a:pP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a:solidFill>
                  <a:srgbClr val="FF0000"/>
                </a:solidFill>
                <a:latin typeface="Segoe UI" panose="020B0502040204020203" pitchFamily="34" charset="0"/>
                <a:ea typeface="Calibri" panose="020F0502020204030204" pitchFamily="34" charset="0"/>
                <a:cs typeface="Times New Roman" panose="02020603050405020304" pitchFamily="18" charset="0"/>
              </a:rPr>
              <a:t>Persistence</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Là</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một</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lớp</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chứa</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các</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phương</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thức</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tĩnh</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để</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lấy</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một</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thể</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hiện</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EntityManagerFactory</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20000"/>
              </a:lnSpc>
              <a:spcBef>
                <a:spcPts val="600"/>
              </a:spcBef>
              <a:spcAft>
                <a:spcPts val="600"/>
              </a:spcAft>
            </a:pP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FF0000"/>
                </a:solidFill>
                <a:latin typeface="Segoe UI" panose="020B0502040204020203" pitchFamily="34" charset="0"/>
                <a:ea typeface="Times New Roman" panose="02020603050405020304" pitchFamily="18" charset="0"/>
                <a:cs typeface="Times New Roman" panose="02020603050405020304" pitchFamily="18" charset="0"/>
              </a:rPr>
              <a:t>EntityManagerFactory</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Là</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lớp</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a:latin typeface="Segoe UI" panose="020B0502040204020203" pitchFamily="34" charset="0"/>
                <a:ea typeface="Calibri" panose="020F0502020204030204" pitchFamily="34" charset="0"/>
                <a:cs typeface="Times New Roman" panose="02020603050405020304" pitchFamily="18" charset="0"/>
              </a:rPr>
              <a:t>factory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của</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EntityManager</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tạo</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và</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quản</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lý</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nhiều</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phiên</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bản</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của</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EntityManager</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076" name="Picture 4" descr="What's new in JPA 2.2? | Developing Middleware in Java E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7577" y="1352239"/>
            <a:ext cx="5637322" cy="2703294"/>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2" name="Rectangle 1"/>
          <p:cNvSpPr/>
          <p:nvPr/>
        </p:nvSpPr>
        <p:spPr>
          <a:xfrm>
            <a:off x="203200" y="1208718"/>
            <a:ext cx="8695266" cy="402546"/>
          </a:xfrm>
          <a:prstGeom prst="rect">
            <a:avLst/>
          </a:prstGeom>
        </p:spPr>
        <p:txBody>
          <a:bodyPr wrap="square">
            <a:spAutoFit/>
          </a:bodyPr>
          <a:lstStyle/>
          <a:p>
            <a:pPr algn="just">
              <a:lnSpc>
                <a:spcPct val="120000"/>
              </a:lnSpc>
              <a:spcBef>
                <a:spcPts val="600"/>
              </a:spcBef>
              <a:spcAft>
                <a:spcPts val="600"/>
              </a:spcAft>
            </a:pPr>
            <a:endParaRPr lang="en-US" sz="18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p:cNvSpPr/>
          <p:nvPr/>
        </p:nvSpPr>
        <p:spPr>
          <a:xfrm>
            <a:off x="160335" y="4386370"/>
            <a:ext cx="8865131" cy="757130"/>
          </a:xfrm>
          <a:prstGeom prst="rect">
            <a:avLst/>
          </a:prstGeom>
        </p:spPr>
        <p:txBody>
          <a:bodyPr wrap="square">
            <a:spAutoFit/>
          </a:bodyPr>
          <a:lstStyle/>
          <a:p>
            <a:pPr algn="just">
              <a:lnSpc>
                <a:spcPct val="120000"/>
              </a:lnSpc>
              <a:spcBef>
                <a:spcPts val="600"/>
              </a:spcBef>
              <a:spcAft>
                <a:spcPts val="600"/>
              </a:spcAft>
            </a:pP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FF0000"/>
                </a:solidFill>
                <a:latin typeface="Segoe UI" panose="020B0502040204020203" pitchFamily="34" charset="0"/>
                <a:ea typeface="Times New Roman" panose="02020603050405020304" pitchFamily="18" charset="0"/>
                <a:cs typeface="Times New Roman" panose="02020603050405020304" pitchFamily="18" charset="0"/>
              </a:rPr>
              <a:t>EntityManager</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Là</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một</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giao</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diện</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kiểm</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soát</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các</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hoạt</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động</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liên</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tục</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trên</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các</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đối</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tượng</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Làm</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việc</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cho</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các</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thể</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hiện</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của</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Query.</a:t>
            </a:r>
            <a:endParaRPr lang="en-US" sz="18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671536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KIẾN </a:t>
            </a:r>
            <a:r>
              <a:rPr lang="en-US" altLang="en-US" sz="2200" dirty="0" err="1"/>
              <a:t>TRÚC</a:t>
            </a:r>
            <a:r>
              <a:rPr lang="en-US" altLang="en-US" sz="2200" dirty="0"/>
              <a:t> </a:t>
            </a:r>
            <a:r>
              <a:rPr lang="en-US" altLang="en-US" sz="2200" dirty="0" err="1"/>
              <a:t>JPA</a:t>
            </a:r>
            <a:endParaRPr lang="en-US" altLang="en-US" sz="2200" dirty="0"/>
          </a:p>
        </p:txBody>
      </p:sp>
      <p:sp>
        <p:nvSpPr>
          <p:cNvPr id="3" name="Rectangle 2"/>
          <p:cNvSpPr/>
          <p:nvPr/>
        </p:nvSpPr>
        <p:spPr>
          <a:xfrm>
            <a:off x="66040" y="1136013"/>
            <a:ext cx="3210560" cy="3195683"/>
          </a:xfrm>
          <a:prstGeom prst="rect">
            <a:avLst/>
          </a:prstGeom>
        </p:spPr>
        <p:txBody>
          <a:bodyPr wrap="square">
            <a:spAutoFit/>
          </a:bodyPr>
          <a:lstStyle/>
          <a:p>
            <a:pPr algn="just">
              <a:lnSpc>
                <a:spcPct val="107000"/>
              </a:lnSpc>
              <a:spcBef>
                <a:spcPts val="300"/>
              </a:spcBef>
              <a:spcAft>
                <a:spcPts val="300"/>
              </a:spcAft>
            </a:pPr>
            <a:r>
              <a:rPr lang="en-US" sz="1600" b="1" dirty="0">
                <a:latin typeface="Segoe UI" panose="020B0502040204020203" pitchFamily="34" charset="0"/>
                <a:ea typeface="Calibri" panose="020F0502020204030204" pitchFamily="34" charset="0"/>
                <a:cs typeface="Times New Roman" panose="02020603050405020304" pitchFamily="18" charset="0"/>
              </a:rPr>
              <a:t>- </a:t>
            </a:r>
            <a:r>
              <a:rPr lang="en-US" sz="1600" dirty="0">
                <a:solidFill>
                  <a:srgbClr val="FF0000"/>
                </a:solidFill>
                <a:latin typeface="Segoe UI" panose="020B0502040204020203" pitchFamily="34" charset="0"/>
                <a:ea typeface="Calibri" panose="020F0502020204030204" pitchFamily="34" charset="0"/>
                <a:cs typeface="Times New Roman" panose="02020603050405020304" pitchFamily="18" charset="0"/>
              </a:rPr>
              <a:t>Entity</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Các</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thực</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thể</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là</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các</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đối</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tượng</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lưu</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trữ</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lâu</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dài</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dưới</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dạng</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một</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bản</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ghi</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trong</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cơ</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sở</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dữ</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liệu</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300"/>
              </a:spcBef>
              <a:spcAft>
                <a:spcPts val="300"/>
              </a:spcAft>
            </a:pPr>
            <a:r>
              <a:rPr lang="en-US" sz="1600" b="1" dirty="0">
                <a:latin typeface="Segoe UI" panose="020B0502040204020203" pitchFamily="34" charset="0"/>
                <a:ea typeface="Calibri" panose="020F0502020204030204" pitchFamily="34" charset="0"/>
                <a:cs typeface="Times New Roman" panose="02020603050405020304" pitchFamily="18" charset="0"/>
              </a:rPr>
              <a:t>- </a:t>
            </a:r>
            <a:r>
              <a:rPr lang="en-US" sz="1600" dirty="0">
                <a:solidFill>
                  <a:srgbClr val="FF0000"/>
                </a:solidFill>
                <a:latin typeface="Segoe UI" panose="020B0502040204020203" pitchFamily="34" charset="0"/>
                <a:ea typeface="Calibri" panose="020F0502020204030204" pitchFamily="34" charset="0"/>
                <a:cs typeface="Times New Roman" panose="02020603050405020304" pitchFamily="18" charset="0"/>
              </a:rPr>
              <a:t>Persistence Unit</a:t>
            </a:r>
            <a:r>
              <a:rPr lang="en-US" sz="1600" b="1" dirty="0">
                <a:solidFill>
                  <a:srgbClr val="343A40"/>
                </a:solidFill>
                <a:latin typeface="Segoe UI" panose="020B0502040204020203" pitchFamily="34" charset="0"/>
                <a:ea typeface="Calibri" panose="020F0502020204030204" pitchFamily="34" charset="0"/>
                <a:cs typeface="Times New Roman" panose="02020603050405020304" pitchFamily="18" charset="0"/>
              </a:rPr>
              <a:t>: </a:t>
            </a:r>
            <a:r>
              <a:rPr lang="en-US" sz="1600" dirty="0" err="1">
                <a:solidFill>
                  <a:srgbClr val="343A40"/>
                </a:solidFill>
                <a:latin typeface="Segoe UI" panose="020B0502040204020203" pitchFamily="34" charset="0"/>
                <a:ea typeface="Calibri" panose="020F0502020204030204" pitchFamily="34" charset="0"/>
                <a:cs typeface="Times New Roman" panose="02020603050405020304" pitchFamily="18" charset="0"/>
              </a:rPr>
              <a:t>Đ</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ịnh</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nghĩa</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một</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tập</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hợp</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tất</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cả</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các</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lớp</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thực</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thể</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a:t>
            </a:r>
          </a:p>
          <a:p>
            <a:pPr algn="just">
              <a:lnSpc>
                <a:spcPct val="107000"/>
              </a:lnSpc>
              <a:spcBef>
                <a:spcPts val="300"/>
              </a:spcBef>
              <a:spcAft>
                <a:spcPts val="300"/>
              </a:spcAft>
            </a:pP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FF0000"/>
                </a:solidFill>
                <a:latin typeface="Segoe UI" panose="020B0502040204020203" pitchFamily="34" charset="0"/>
                <a:ea typeface="Times New Roman" panose="02020603050405020304" pitchFamily="18" charset="0"/>
                <a:cs typeface="Times New Roman" panose="02020603050405020304" pitchFamily="18" charset="0"/>
              </a:rPr>
              <a:t>EntityTransaction</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Có</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mối</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liên</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hệ</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1-1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với</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lớp</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EntityManager</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Các</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hoạt</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động</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của</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mỗi</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EntityManager</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được</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duy</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trì</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bởi</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lớp</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EntityTransaction</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4" descr="What's new in JPA 2.2? | Developing Middleware in Java E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6607" y="1428446"/>
            <a:ext cx="5637322" cy="2703294"/>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7" name="Rectangle 6"/>
          <p:cNvSpPr/>
          <p:nvPr/>
        </p:nvSpPr>
        <p:spPr>
          <a:xfrm>
            <a:off x="76199" y="4368097"/>
            <a:ext cx="8983134" cy="619272"/>
          </a:xfrm>
          <a:prstGeom prst="rect">
            <a:avLst/>
          </a:prstGeom>
        </p:spPr>
        <p:txBody>
          <a:bodyPr wrap="square">
            <a:spAutoFit/>
          </a:bodyPr>
          <a:lstStyle/>
          <a:p>
            <a:pPr algn="just">
              <a:lnSpc>
                <a:spcPct val="107000"/>
              </a:lnSpc>
              <a:spcAft>
                <a:spcPts val="800"/>
              </a:spcAft>
            </a:pPr>
            <a:r>
              <a:rPr lang="en-US" sz="1600" dirty="0">
                <a:latin typeface="Segoe UI" panose="020B0502040204020203" pitchFamily="34" charset="0"/>
                <a:ea typeface="Calibri" panose="020F0502020204030204" pitchFamily="34" charset="0"/>
                <a:cs typeface="Times New Roman" panose="02020603050405020304" pitchFamily="18" charset="0"/>
              </a:rPr>
              <a:t>- </a:t>
            </a:r>
            <a:r>
              <a:rPr lang="en-US" sz="1600" dirty="0">
                <a:solidFill>
                  <a:srgbClr val="FF0000"/>
                </a:solidFill>
                <a:latin typeface="Segoe UI" panose="020B0502040204020203" pitchFamily="34" charset="0"/>
                <a:ea typeface="Calibri" panose="020F0502020204030204" pitchFamily="34" charset="0"/>
                <a:cs typeface="Times New Roman" panose="02020603050405020304" pitchFamily="18" charset="0"/>
              </a:rPr>
              <a:t>Query</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Là</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một</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giao</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diện</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được</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triển</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khai</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bởi</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mỗi</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nhà</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cung</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cấp</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JPA</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để</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có</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được</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các</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đối</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tượng</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quan</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hệ</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thảo</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mãn</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các</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điều</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kiện</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đưa</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ra.</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218230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err="1"/>
              <a:t>MỐI</a:t>
            </a:r>
            <a:r>
              <a:rPr lang="en-US" altLang="en-US" sz="2200" dirty="0"/>
              <a:t> </a:t>
            </a:r>
            <a:r>
              <a:rPr lang="en-US" altLang="en-US" sz="2200" dirty="0" err="1"/>
              <a:t>QUAN</a:t>
            </a:r>
            <a:r>
              <a:rPr lang="en-US" altLang="en-US" sz="2200" dirty="0"/>
              <a:t> </a:t>
            </a:r>
            <a:r>
              <a:rPr lang="en-US" altLang="en-US" sz="2200" dirty="0" err="1"/>
              <a:t>HỆ</a:t>
            </a:r>
            <a:r>
              <a:rPr lang="en-US" altLang="en-US" sz="2200" dirty="0"/>
              <a:t> </a:t>
            </a:r>
            <a:r>
              <a:rPr lang="en-US" altLang="en-US" sz="2200" dirty="0" err="1"/>
              <a:t>LỚP</a:t>
            </a:r>
            <a:r>
              <a:rPr lang="en-US" altLang="en-US" sz="2200" dirty="0"/>
              <a:t> </a:t>
            </a:r>
            <a:r>
              <a:rPr lang="en-US" altLang="en-US" sz="2200" dirty="0" err="1"/>
              <a:t>JPA</a:t>
            </a:r>
            <a:endParaRPr lang="en-US" altLang="en-US" sz="2200" dirty="0"/>
          </a:p>
        </p:txBody>
      </p:sp>
      <p:pic>
        <p:nvPicPr>
          <p:cNvPr id="4098" name="Picture 2" descr="JPA Class Relationshi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7882" y="1549400"/>
            <a:ext cx="4361450" cy="3263568"/>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6" name="Rectangle 5"/>
          <p:cNvSpPr/>
          <p:nvPr/>
        </p:nvSpPr>
        <p:spPr>
          <a:xfrm>
            <a:off x="25401" y="1314423"/>
            <a:ext cx="4572000" cy="3683060"/>
          </a:xfrm>
          <a:prstGeom prst="rect">
            <a:avLst/>
          </a:prstGeom>
        </p:spPr>
        <p:txBody>
          <a:bodyPr>
            <a:spAutoFit/>
          </a:bodyPr>
          <a:lstStyle/>
          <a:p>
            <a:pPr algn="just">
              <a:lnSpc>
                <a:spcPts val="1875"/>
              </a:lnSpc>
              <a:spcBef>
                <a:spcPts val="300"/>
              </a:spcBef>
              <a:spcAft>
                <a:spcPts val="800"/>
              </a:spcAft>
            </a:pP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Mối</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quan</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hệ</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giữa</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solidFill>
                  <a:srgbClr val="FF0000"/>
                </a:solidFill>
                <a:latin typeface="Segoe UI" panose="020B0502040204020203" pitchFamily="34" charset="0"/>
                <a:ea typeface="Times New Roman" panose="02020603050405020304" pitchFamily="18" charset="0"/>
                <a:cs typeface="Times New Roman" panose="02020603050405020304" pitchFamily="18" charset="0"/>
              </a:rPr>
              <a:t>EntityManager</a:t>
            </a:r>
            <a:r>
              <a:rPr lang="en-US" dirty="0">
                <a:solidFill>
                  <a:srgbClr val="FF0000"/>
                </a:solidFill>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và</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solidFill>
                  <a:srgbClr val="FF0000"/>
                </a:solidFill>
                <a:latin typeface="Segoe UI" panose="020B0502040204020203" pitchFamily="34" charset="0"/>
                <a:ea typeface="Times New Roman" panose="02020603050405020304" pitchFamily="18" charset="0"/>
                <a:cs typeface="Times New Roman" panose="02020603050405020304" pitchFamily="18" charset="0"/>
              </a:rPr>
              <a:t>EntiyTransaction</a:t>
            </a:r>
            <a:r>
              <a:rPr lang="en-US" dirty="0">
                <a:solidFill>
                  <a:srgbClr val="FF0000"/>
                </a:solidFill>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là</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một-một</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Có</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một</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phiên</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bản</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EntityTransaction</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cho</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mỗi</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thao</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tác</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EntityManager</a:t>
            </a:r>
            <a:r>
              <a:rPr lang="en-US" dirty="0">
                <a:latin typeface="Segoe UI" panose="020B0502040204020203" pitchFamily="34" charset="0"/>
                <a:ea typeface="Times New Roman" panose="02020603050405020304" pitchFamily="18" charset="0"/>
                <a:cs typeface="Times New Roman" panose="02020603050405020304" pitchFamily="18"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gn="just">
              <a:lnSpc>
                <a:spcPts val="1875"/>
              </a:lnSpc>
              <a:spcBef>
                <a:spcPts val="300"/>
              </a:spcBef>
              <a:spcAft>
                <a:spcPts val="800"/>
              </a:spcAft>
            </a:pP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Mối</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quan</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hệ</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giữa</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solidFill>
                  <a:srgbClr val="FF0000"/>
                </a:solidFill>
                <a:latin typeface="Segoe UI" panose="020B0502040204020203" pitchFamily="34" charset="0"/>
                <a:ea typeface="Times New Roman" panose="02020603050405020304" pitchFamily="18" charset="0"/>
                <a:cs typeface="Times New Roman" panose="02020603050405020304" pitchFamily="18" charset="0"/>
              </a:rPr>
              <a:t>EntityManageFactory</a:t>
            </a:r>
            <a:r>
              <a:rPr lang="en-US" dirty="0">
                <a:solidFill>
                  <a:srgbClr val="FF0000"/>
                </a:solidFill>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và</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solidFill>
                  <a:srgbClr val="FF0000"/>
                </a:solidFill>
                <a:latin typeface="Segoe UI" panose="020B0502040204020203" pitchFamily="34" charset="0"/>
                <a:ea typeface="Times New Roman" panose="02020603050405020304" pitchFamily="18" charset="0"/>
                <a:cs typeface="Times New Roman" panose="02020603050405020304" pitchFamily="18" charset="0"/>
              </a:rPr>
              <a:t>EntiyManager</a:t>
            </a:r>
            <a:r>
              <a:rPr lang="en-US" dirty="0">
                <a:solidFill>
                  <a:srgbClr val="FF0000"/>
                </a:solidFill>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là</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một-nhiều</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là</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một</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lớp</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sz="1200" dirty="0">
                <a:latin typeface="Segoe UI" panose="020B0502040204020203" pitchFamily="34" charset="0"/>
                <a:ea typeface="Calibri" panose="020F0502020204030204" pitchFamily="34" charset="0"/>
                <a:cs typeface="Times New Roman" panose="02020603050405020304" pitchFamily="18" charset="0"/>
              </a:rPr>
              <a:t>factory </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đối</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với</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thể</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hiện</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EntityManager</a:t>
            </a:r>
            <a:r>
              <a:rPr lang="en-US" dirty="0">
                <a:latin typeface="Segoe UI" panose="020B0502040204020203" pitchFamily="34" charset="0"/>
                <a:ea typeface="Times New Roman" panose="02020603050405020304" pitchFamily="18" charset="0"/>
                <a:cs typeface="Times New Roman" panose="02020603050405020304" pitchFamily="18"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gn="just">
              <a:lnSpc>
                <a:spcPts val="1875"/>
              </a:lnSpc>
              <a:spcBef>
                <a:spcPts val="300"/>
              </a:spcBef>
              <a:spcAft>
                <a:spcPts val="800"/>
              </a:spcAft>
            </a:pP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Mối</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quan</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hệ</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giữa</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solidFill>
                  <a:srgbClr val="FF0000"/>
                </a:solidFill>
                <a:latin typeface="Segoe UI" panose="020B0502040204020203" pitchFamily="34" charset="0"/>
                <a:ea typeface="Times New Roman" panose="02020603050405020304" pitchFamily="18" charset="0"/>
                <a:cs typeface="Times New Roman" panose="02020603050405020304" pitchFamily="18" charset="0"/>
              </a:rPr>
              <a:t>EntityManager</a:t>
            </a:r>
            <a:r>
              <a:rPr lang="en-US" dirty="0">
                <a:solidFill>
                  <a:srgbClr val="FF0000"/>
                </a:solidFill>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và</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a:solidFill>
                  <a:srgbClr val="FF0000"/>
                </a:solidFill>
                <a:latin typeface="Segoe UI" panose="020B0502040204020203" pitchFamily="34" charset="0"/>
                <a:ea typeface="Times New Roman" panose="02020603050405020304" pitchFamily="18" charset="0"/>
                <a:cs typeface="Times New Roman" panose="02020603050405020304" pitchFamily="18" charset="0"/>
              </a:rPr>
              <a:t>Query</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là</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một-nhiều</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có</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thể</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thực</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hiện</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bất</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kỳ</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số</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lượng</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truy</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vấn</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nào</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bằng</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cách</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sử</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dụng</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một</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thể</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hiện</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của</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lớp</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EntityManager</a:t>
            </a:r>
            <a:r>
              <a:rPr lang="en-US" dirty="0">
                <a:latin typeface="Segoe UI" panose="020B0502040204020203" pitchFamily="34" charset="0"/>
                <a:ea typeface="Times New Roman" panose="02020603050405020304" pitchFamily="18" charset="0"/>
                <a:cs typeface="Times New Roman" panose="02020603050405020304" pitchFamily="18"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gn="just">
              <a:lnSpc>
                <a:spcPts val="1875"/>
              </a:lnSpc>
              <a:spcBef>
                <a:spcPts val="300"/>
              </a:spcBef>
              <a:spcAft>
                <a:spcPts val="800"/>
              </a:spcAft>
            </a:pP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Mối</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quan</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hệ</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giữa</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solidFill>
                  <a:srgbClr val="FF0000"/>
                </a:solidFill>
                <a:latin typeface="Segoe UI" panose="020B0502040204020203" pitchFamily="34" charset="0"/>
                <a:ea typeface="Times New Roman" panose="02020603050405020304" pitchFamily="18" charset="0"/>
                <a:cs typeface="Times New Roman" panose="02020603050405020304" pitchFamily="18" charset="0"/>
              </a:rPr>
              <a:t>EntityManager</a:t>
            </a:r>
            <a:r>
              <a:rPr lang="en-US" dirty="0">
                <a:solidFill>
                  <a:srgbClr val="FF0000"/>
                </a:solidFill>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và</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a:solidFill>
                  <a:srgbClr val="FF0000"/>
                </a:solidFill>
                <a:latin typeface="Segoe UI" panose="020B0502040204020203" pitchFamily="34" charset="0"/>
                <a:ea typeface="Times New Roman" panose="02020603050405020304" pitchFamily="18" charset="0"/>
                <a:cs typeface="Times New Roman" panose="02020603050405020304" pitchFamily="18" charset="0"/>
              </a:rPr>
              <a:t>Entity</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là</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một-nhiều</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một</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phiên</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bản</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EntityManager</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có</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thể</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quản</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lý</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nhiều</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Thực</a:t>
            </a:r>
            <a:r>
              <a:rPr lang="en-US" dirty="0">
                <a:latin typeface="Segoe UI" panose="020B0502040204020203" pitchFamily="34" charset="0"/>
                <a:ea typeface="Times New Roman" panose="02020603050405020304" pitchFamily="18" charset="0"/>
                <a:cs typeface="Times New Roman" panose="02020603050405020304" pitchFamily="18" charset="0"/>
              </a:rPr>
              <a:t> </a:t>
            </a:r>
            <a:r>
              <a:rPr lang="en-US" dirty="0" err="1">
                <a:latin typeface="Segoe UI" panose="020B0502040204020203" pitchFamily="34" charset="0"/>
                <a:ea typeface="Times New Roman" panose="02020603050405020304" pitchFamily="18" charset="0"/>
                <a:cs typeface="Times New Roman" panose="02020603050405020304" pitchFamily="18" charset="0"/>
              </a:rPr>
              <a:t>thể</a:t>
            </a:r>
            <a:r>
              <a:rPr lang="en-US" dirty="0">
                <a:latin typeface="Segoe UI" panose="020B0502040204020203" pitchFamily="34" charset="0"/>
                <a:ea typeface="Times New Roman" panose="02020603050405020304" pitchFamily="18" charset="0"/>
                <a:cs typeface="Times New Roman" panose="02020603050405020304" pitchFamily="18"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268906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CÁC </a:t>
            </a:r>
            <a:r>
              <a:rPr lang="en-US" altLang="en-US" sz="2200" dirty="0" err="1"/>
              <a:t>LOẠI</a:t>
            </a:r>
            <a:r>
              <a:rPr lang="en-US" altLang="en-US" sz="2200" dirty="0"/>
              <a:t> </a:t>
            </a:r>
            <a:r>
              <a:rPr lang="en-US" altLang="en-US" sz="2200" dirty="0" err="1"/>
              <a:t>ÁNH</a:t>
            </a:r>
            <a:r>
              <a:rPr lang="en-US" altLang="en-US" sz="2200" dirty="0"/>
              <a:t> </a:t>
            </a:r>
            <a:r>
              <a:rPr lang="en-US" altLang="en-US" sz="2200" dirty="0" err="1"/>
              <a:t>XẠ</a:t>
            </a:r>
            <a:r>
              <a:rPr lang="en-US" altLang="en-US" sz="2200" dirty="0"/>
              <a:t> </a:t>
            </a:r>
            <a:r>
              <a:rPr lang="en-US" altLang="en-US" sz="2200" dirty="0" err="1"/>
              <a:t>JPA</a:t>
            </a:r>
            <a:endParaRPr lang="en-US" altLang="en-US" sz="2200" dirty="0"/>
          </a:p>
        </p:txBody>
      </p:sp>
    </p:spTree>
    <p:extLst>
      <p:ext uri="{BB962C8B-B14F-4D97-AF65-F5344CB8AC3E}">
        <p14:creationId xmlns:p14="http://schemas.microsoft.com/office/powerpoint/2010/main" val="16537372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err="1"/>
              <a:t>ÁNH</a:t>
            </a:r>
            <a:r>
              <a:rPr lang="en-US" altLang="en-US" sz="2200" dirty="0"/>
              <a:t> </a:t>
            </a:r>
            <a:r>
              <a:rPr lang="en-US" altLang="en-US" sz="2200" dirty="0" err="1"/>
              <a:t>XẠ</a:t>
            </a:r>
            <a:r>
              <a:rPr lang="en-US" altLang="en-US" sz="2200" dirty="0"/>
              <a:t> 1-1</a:t>
            </a:r>
          </a:p>
        </p:txBody>
      </p:sp>
      <p:sp>
        <p:nvSpPr>
          <p:cNvPr id="3" name="Rectangle 2"/>
          <p:cNvSpPr/>
          <p:nvPr/>
        </p:nvSpPr>
        <p:spPr>
          <a:xfrm>
            <a:off x="83820" y="1838400"/>
            <a:ext cx="3962400" cy="2763834"/>
          </a:xfrm>
          <a:prstGeom prst="rect">
            <a:avLst/>
          </a:prstGeom>
        </p:spPr>
        <p:txBody>
          <a:bodyPr wrap="square">
            <a:spAutoFit/>
          </a:bodyPr>
          <a:lstStyle/>
          <a:p>
            <a:pPr algn="just">
              <a:lnSpc>
                <a:spcPct val="120000"/>
              </a:lnSpc>
              <a:spcBef>
                <a:spcPts val="300"/>
              </a:spcBef>
              <a:spcAft>
                <a:spcPts val="300"/>
              </a:spcAft>
            </a:pP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Ánh</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xạ</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1-1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thể</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hiện</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một</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liên</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kết</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giữa</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một</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thể</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hiện</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của</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một</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thực</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thể</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này</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với</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một</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thể</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hiện</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của</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một</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thực</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thể</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khác</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p>
          <a:p>
            <a:pPr algn="just">
              <a:lnSpc>
                <a:spcPct val="120000"/>
              </a:lnSpc>
              <a:spcBef>
                <a:spcPts val="300"/>
              </a:spcBef>
              <a:spcAft>
                <a:spcPts val="300"/>
              </a:spcAft>
            </a:pP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Các</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cách</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triển</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khai</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các</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loại</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ánh</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xạ</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1-1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với</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Spring Data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JPA</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20000"/>
              </a:lnSpc>
              <a:spcBef>
                <a:spcPts val="300"/>
              </a:spcBef>
              <a:spcAft>
                <a:spcPts val="300"/>
              </a:spcAft>
            </a:pP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Ánh</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xạ</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1-1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với</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khóa</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chính</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được</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chia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sẻ</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20000"/>
              </a:lnSpc>
              <a:spcBef>
                <a:spcPts val="300"/>
              </a:spcBef>
              <a:spcAft>
                <a:spcPts val="300"/>
              </a:spcAft>
            </a:pP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Ánh</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xạ</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1-1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với</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khóa</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ngoại</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20000"/>
              </a:lnSpc>
              <a:spcBef>
                <a:spcPts val="300"/>
              </a:spcBef>
              <a:spcAft>
                <a:spcPts val="300"/>
              </a:spcAft>
            </a:pP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Ánh</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xạ</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1-1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với</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bảng</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kết</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nối</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rotWithShape="1">
          <a:blip r:embed="rId2"/>
          <a:srcRect l="1548" t="2534" r="6596" b="7018"/>
          <a:stretch/>
        </p:blipFill>
        <p:spPr>
          <a:xfrm>
            <a:off x="4249004" y="1973580"/>
            <a:ext cx="4803556" cy="2476500"/>
          </a:xfrm>
          <a:prstGeom prst="rect">
            <a:avLst/>
          </a:prstGeom>
          <a:ln>
            <a:solidFill>
              <a:srgbClr val="FF0000"/>
            </a:solidFill>
          </a:ln>
        </p:spPr>
      </p:pic>
    </p:spTree>
    <p:extLst>
      <p:ext uri="{BB962C8B-B14F-4D97-AF65-F5344CB8AC3E}">
        <p14:creationId xmlns:p14="http://schemas.microsoft.com/office/powerpoint/2010/main" val="30898712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err="1"/>
              <a:t>ÁNH</a:t>
            </a:r>
            <a:r>
              <a:rPr lang="en-US" altLang="en-US" sz="2200" dirty="0"/>
              <a:t> </a:t>
            </a:r>
            <a:r>
              <a:rPr lang="en-US" altLang="en-US" sz="2200" dirty="0" err="1"/>
              <a:t>XẠ</a:t>
            </a:r>
            <a:r>
              <a:rPr lang="en-US" altLang="en-US" sz="2200" dirty="0"/>
              <a:t> 1-1</a:t>
            </a:r>
          </a:p>
        </p:txBody>
      </p:sp>
      <p:sp>
        <p:nvSpPr>
          <p:cNvPr id="2" name="Rectangle 1"/>
          <p:cNvSpPr/>
          <p:nvPr/>
        </p:nvSpPr>
        <p:spPr>
          <a:xfrm>
            <a:off x="102794" y="1282482"/>
            <a:ext cx="3831498" cy="338554"/>
          </a:xfrm>
          <a:prstGeom prst="rect">
            <a:avLst/>
          </a:prstGeom>
        </p:spPr>
        <p:txBody>
          <a:bodyPr wrap="none">
            <a:spAutoFit/>
          </a:bodyPr>
          <a:lstStyle/>
          <a:p>
            <a:r>
              <a:rPr lang="vi-VN" sz="1600" dirty="0"/>
              <a:t>Ánh xạ 1-1 với khóa chính được chia sẻ</a:t>
            </a:r>
          </a:p>
        </p:txBody>
      </p:sp>
      <p:sp>
        <p:nvSpPr>
          <p:cNvPr id="6" name="Rectangle 5"/>
          <p:cNvSpPr/>
          <p:nvPr/>
        </p:nvSpPr>
        <p:spPr>
          <a:xfrm>
            <a:off x="83820" y="1672751"/>
            <a:ext cx="4395047" cy="2846933"/>
          </a:xfrm>
          <a:prstGeom prst="rect">
            <a:avLst/>
          </a:prstGeom>
          <a:ln>
            <a:solidFill>
              <a:srgbClr val="FF0000"/>
            </a:solidFill>
          </a:ln>
        </p:spPr>
        <p:txBody>
          <a:bodyPr wrap="square">
            <a:spAutoFit/>
          </a:bodyPr>
          <a:lstStyle/>
          <a:p>
            <a:r>
              <a:rPr lang="en-US" sz="1200" dirty="0">
                <a:solidFill>
                  <a:srgbClr val="7F0055"/>
                </a:solidFill>
                <a:latin typeface="Consolas" panose="020B0609020204030204" pitchFamily="49" charset="0"/>
              </a:rPr>
              <a:t>import</a:t>
            </a:r>
            <a:r>
              <a:rPr lang="en-US" sz="1200" dirty="0">
                <a:latin typeface="Consolas" panose="020B0609020204030204" pitchFamily="49" charset="0"/>
              </a:rPr>
              <a:t> </a:t>
            </a:r>
            <a:r>
              <a:rPr lang="en-US" sz="1200" dirty="0" err="1">
                <a:latin typeface="Consolas" panose="020B0609020204030204" pitchFamily="49" charset="0"/>
              </a:rPr>
              <a:t>javax.persistence</a:t>
            </a:r>
            <a:r>
              <a:rPr lang="en-US" sz="1200" dirty="0">
                <a:latin typeface="Consolas" panose="020B0609020204030204" pitchFamily="49" charset="0"/>
              </a:rPr>
              <a:t>.*;</a:t>
            </a:r>
          </a:p>
          <a:p>
            <a:endParaRPr lang="en-US" sz="1200" dirty="0">
              <a:solidFill>
                <a:srgbClr val="646464"/>
              </a:solidFill>
              <a:latin typeface="Consolas" panose="020B0609020204030204" pitchFamily="49" charset="0"/>
            </a:endParaRPr>
          </a:p>
          <a:p>
            <a:r>
              <a:rPr lang="en-US" sz="1200" dirty="0">
                <a:solidFill>
                  <a:srgbClr val="646464"/>
                </a:solidFill>
                <a:latin typeface="Consolas" panose="020B0609020204030204" pitchFamily="49" charset="0"/>
              </a:rPr>
              <a:t>@Entity</a:t>
            </a:r>
          </a:p>
          <a:p>
            <a:r>
              <a:rPr lang="en-US" sz="1200" dirty="0">
                <a:solidFill>
                  <a:srgbClr val="646464"/>
                </a:solidFill>
                <a:latin typeface="Consolas" panose="020B0609020204030204" pitchFamily="49" charset="0"/>
              </a:rPr>
              <a:t>@Table(name = “</a:t>
            </a:r>
            <a:r>
              <a:rPr lang="en-US" sz="1200" dirty="0" err="1">
                <a:solidFill>
                  <a:srgbClr val="646464"/>
                </a:solidFill>
                <a:latin typeface="Consolas" panose="020B0609020204030204" pitchFamily="49" charset="0"/>
              </a:rPr>
              <a:t>tb_EntityA</a:t>
            </a:r>
            <a:r>
              <a:rPr lang="en-US" sz="1200" dirty="0">
                <a:solidFill>
                  <a:srgbClr val="646464"/>
                </a:solidFill>
                <a:latin typeface="Consolas" panose="020B0609020204030204" pitchFamily="49" charset="0"/>
              </a:rPr>
              <a:t>")</a:t>
            </a:r>
          </a:p>
          <a:p>
            <a:r>
              <a:rPr lang="en-US" sz="1200" dirty="0">
                <a:solidFill>
                  <a:srgbClr val="7F0055"/>
                </a:solidFill>
                <a:latin typeface="Consolas" panose="020B0609020204030204" pitchFamily="49" charset="0"/>
              </a:rPr>
              <a:t>public</a:t>
            </a:r>
            <a:r>
              <a:rPr lang="en-US" sz="1200" dirty="0">
                <a:latin typeface="Consolas" panose="020B0609020204030204" pitchFamily="49" charset="0"/>
              </a:rPr>
              <a:t> </a:t>
            </a:r>
            <a:r>
              <a:rPr lang="en-US" sz="1200" dirty="0">
                <a:solidFill>
                  <a:srgbClr val="7F0055"/>
                </a:solidFill>
                <a:latin typeface="Consolas" panose="020B0609020204030204" pitchFamily="49" charset="0"/>
              </a:rPr>
              <a:t>class</a:t>
            </a:r>
            <a:r>
              <a:rPr lang="en-US" sz="1200" dirty="0">
                <a:latin typeface="Consolas" panose="020B0609020204030204" pitchFamily="49" charset="0"/>
              </a:rPr>
              <a:t> </a:t>
            </a:r>
            <a:r>
              <a:rPr lang="en-US" sz="1200" dirty="0" err="1">
                <a:latin typeface="Consolas" panose="020B0609020204030204" pitchFamily="49" charset="0"/>
              </a:rPr>
              <a:t>EntityA</a:t>
            </a:r>
            <a:r>
              <a:rPr lang="en-US" sz="1200" dirty="0">
                <a:latin typeface="Consolas" panose="020B0609020204030204" pitchFamily="49" charset="0"/>
              </a:rPr>
              <a:t> {</a:t>
            </a:r>
          </a:p>
          <a:p>
            <a:r>
              <a:rPr lang="en-US" sz="1200" dirty="0">
                <a:solidFill>
                  <a:srgbClr val="646464"/>
                </a:solidFill>
                <a:latin typeface="Consolas" panose="020B0609020204030204" pitchFamily="49" charset="0"/>
              </a:rPr>
              <a:t>  @Id</a:t>
            </a:r>
          </a:p>
          <a:p>
            <a:r>
              <a:rPr lang="en-US" sz="1200" dirty="0">
                <a:latin typeface="Consolas" panose="020B0609020204030204" pitchFamily="49" charset="0"/>
              </a:rPr>
              <a:t>  </a:t>
            </a:r>
            <a:r>
              <a:rPr lang="en-US" sz="1200" dirty="0" err="1">
                <a:solidFill>
                  <a:srgbClr val="646464"/>
                </a:solidFill>
                <a:latin typeface="Consolas" panose="020B0609020204030204" pitchFamily="49" charset="0"/>
              </a:rPr>
              <a:t>GeneratedValue</a:t>
            </a:r>
            <a:r>
              <a:rPr lang="en-US" sz="1200" dirty="0">
                <a:solidFill>
                  <a:srgbClr val="646464"/>
                </a:solidFill>
                <a:latin typeface="Consolas" panose="020B0609020204030204" pitchFamily="49" charset="0"/>
              </a:rPr>
              <a:t>(strategy=</a:t>
            </a:r>
            <a:r>
              <a:rPr lang="en-US" sz="1200" dirty="0" err="1">
                <a:solidFill>
                  <a:srgbClr val="646464"/>
                </a:solidFill>
                <a:latin typeface="Consolas" panose="020B0609020204030204" pitchFamily="49" charset="0"/>
              </a:rPr>
              <a:t>GenerationType.IDENTITY</a:t>
            </a:r>
            <a:r>
              <a:rPr lang="en-US" sz="1200" dirty="0">
                <a:solidFill>
                  <a:srgbClr val="646464"/>
                </a:solidFill>
                <a:latin typeface="Consolas" panose="020B0609020204030204" pitchFamily="49" charset="0"/>
              </a:rPr>
              <a:t>)</a:t>
            </a:r>
          </a:p>
          <a:p>
            <a:r>
              <a:rPr lang="en-US" sz="1200" dirty="0">
                <a:latin typeface="Consolas" panose="020B0609020204030204" pitchFamily="49" charset="0"/>
              </a:rPr>
              <a:t>  </a:t>
            </a:r>
            <a:r>
              <a:rPr lang="en-US" sz="1200" dirty="0">
                <a:solidFill>
                  <a:srgbClr val="7F0055"/>
                </a:solidFill>
                <a:latin typeface="Consolas" panose="020B0609020204030204" pitchFamily="49" charset="0"/>
              </a:rPr>
              <a:t>private</a:t>
            </a:r>
            <a:r>
              <a:rPr lang="en-US" sz="1200" dirty="0">
                <a:latin typeface="Consolas" panose="020B0609020204030204" pitchFamily="49" charset="0"/>
              </a:rPr>
              <a:t> </a:t>
            </a:r>
            <a:r>
              <a:rPr lang="en-US" sz="1200" dirty="0" err="1">
                <a:solidFill>
                  <a:srgbClr val="7F0055"/>
                </a:solidFill>
                <a:latin typeface="Consolas" panose="020B0609020204030204" pitchFamily="49" charset="0"/>
              </a:rPr>
              <a:t>int</a:t>
            </a:r>
            <a:r>
              <a:rPr lang="en-US" sz="1200" dirty="0">
                <a:latin typeface="Consolas" panose="020B0609020204030204" pitchFamily="49" charset="0"/>
              </a:rPr>
              <a:t> </a:t>
            </a:r>
            <a:r>
              <a:rPr lang="en-US" sz="1200" dirty="0" err="1">
                <a:solidFill>
                  <a:srgbClr val="0000C0"/>
                </a:solidFill>
                <a:latin typeface="Consolas" panose="020B0609020204030204" pitchFamily="49" charset="0"/>
              </a:rPr>
              <a:t>myIdA</a:t>
            </a:r>
            <a:r>
              <a:rPr lang="en-US" sz="1200" dirty="0">
                <a:latin typeface="Consolas" panose="020B0609020204030204" pitchFamily="49" charset="0"/>
              </a:rPr>
              <a:t>;</a:t>
            </a:r>
          </a:p>
          <a:p>
            <a:endParaRPr lang="en-US" sz="1200" dirty="0">
              <a:latin typeface="Consolas" panose="020B0609020204030204" pitchFamily="49" charset="0"/>
            </a:endParaRPr>
          </a:p>
          <a:p>
            <a:r>
              <a:rPr lang="en-US" sz="1100" dirty="0">
                <a:latin typeface="Consolas" panose="020B0609020204030204" pitchFamily="49" charset="0"/>
              </a:rPr>
              <a:t>  </a:t>
            </a:r>
            <a:r>
              <a:rPr lang="en-US" sz="1100" dirty="0">
                <a:solidFill>
                  <a:srgbClr val="646464"/>
                </a:solidFill>
                <a:latin typeface="Consolas" panose="020B0609020204030204" pitchFamily="49" charset="0"/>
              </a:rPr>
              <a:t>@</a:t>
            </a:r>
            <a:r>
              <a:rPr lang="en-US" sz="1100" dirty="0" err="1">
                <a:solidFill>
                  <a:srgbClr val="646464"/>
                </a:solidFill>
                <a:latin typeface="Consolas" panose="020B0609020204030204" pitchFamily="49" charset="0"/>
              </a:rPr>
              <a:t>OneToOne</a:t>
            </a:r>
            <a:r>
              <a:rPr lang="en-US" sz="1100" dirty="0">
                <a:solidFill>
                  <a:srgbClr val="646464"/>
                </a:solidFill>
                <a:latin typeface="Consolas" panose="020B0609020204030204" pitchFamily="49" charset="0"/>
              </a:rPr>
              <a:t>(</a:t>
            </a:r>
            <a:r>
              <a:rPr lang="en-US" sz="1100" dirty="0" err="1">
                <a:solidFill>
                  <a:srgbClr val="646464"/>
                </a:solidFill>
                <a:latin typeface="Consolas" panose="020B0609020204030204" pitchFamily="49" charset="0"/>
              </a:rPr>
              <a:t>mappedBy</a:t>
            </a:r>
            <a:r>
              <a:rPr lang="en-US" sz="1100" dirty="0">
                <a:solidFill>
                  <a:srgbClr val="646464"/>
                </a:solidFill>
                <a:latin typeface="Consolas" panose="020B0609020204030204" pitchFamily="49" charset="0"/>
              </a:rPr>
              <a:t>=“</a:t>
            </a:r>
            <a:r>
              <a:rPr lang="en-US" sz="1100" dirty="0" err="1">
                <a:solidFill>
                  <a:srgbClr val="646464"/>
                </a:solidFill>
                <a:latin typeface="Consolas" panose="020B0609020204030204" pitchFamily="49" charset="0"/>
              </a:rPr>
              <a:t>entityA</a:t>
            </a:r>
            <a:r>
              <a:rPr lang="en-US" sz="1100" dirty="0">
                <a:solidFill>
                  <a:srgbClr val="646464"/>
                </a:solidFill>
                <a:latin typeface="Consolas" panose="020B0609020204030204" pitchFamily="49" charset="0"/>
              </a:rPr>
              <a:t>",cascade=</a:t>
            </a:r>
            <a:r>
              <a:rPr lang="en-US" sz="1100" dirty="0" err="1">
                <a:solidFill>
                  <a:srgbClr val="646464"/>
                </a:solidFill>
                <a:latin typeface="Consolas" panose="020B0609020204030204" pitchFamily="49" charset="0"/>
              </a:rPr>
              <a:t>CascadeType.ALL</a:t>
            </a:r>
            <a:r>
              <a:rPr lang="en-US" sz="1100" dirty="0">
                <a:solidFill>
                  <a:srgbClr val="646464"/>
                </a:solidFill>
                <a:latin typeface="Consolas" panose="020B0609020204030204" pitchFamily="49" charset="0"/>
              </a:rPr>
              <a:t>)</a:t>
            </a:r>
          </a:p>
          <a:p>
            <a:r>
              <a:rPr lang="en-US" sz="1200" dirty="0">
                <a:solidFill>
                  <a:srgbClr val="646464"/>
                </a:solidFill>
                <a:latin typeface="Consolas" panose="020B0609020204030204" pitchFamily="49" charset="0"/>
              </a:rPr>
              <a:t>  @</a:t>
            </a:r>
            <a:r>
              <a:rPr lang="en-US" sz="1200" dirty="0" err="1">
                <a:solidFill>
                  <a:srgbClr val="646464"/>
                </a:solidFill>
                <a:latin typeface="Consolas" panose="020B0609020204030204" pitchFamily="49" charset="0"/>
              </a:rPr>
              <a:t>PrimaryKeyJoinColumn</a:t>
            </a:r>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7F0055"/>
                </a:solidFill>
                <a:latin typeface="Consolas" panose="020B0609020204030204" pitchFamily="49" charset="0"/>
              </a:rPr>
              <a:t>private</a:t>
            </a:r>
            <a:r>
              <a:rPr lang="en-US" sz="1200" dirty="0">
                <a:latin typeface="Consolas" panose="020B0609020204030204" pitchFamily="49" charset="0"/>
              </a:rPr>
              <a:t> </a:t>
            </a:r>
            <a:r>
              <a:rPr lang="en-US" sz="1200" dirty="0" err="1">
                <a:latin typeface="Consolas" panose="020B0609020204030204" pitchFamily="49" charset="0"/>
              </a:rPr>
              <a:t>EntityB</a:t>
            </a:r>
            <a:r>
              <a:rPr lang="en-US" sz="1200" dirty="0">
                <a:latin typeface="Consolas" panose="020B0609020204030204" pitchFamily="49" charset="0"/>
              </a:rPr>
              <a:t> </a:t>
            </a:r>
            <a:r>
              <a:rPr lang="en-US" sz="1200" dirty="0" err="1">
                <a:solidFill>
                  <a:srgbClr val="0000C0"/>
                </a:solidFill>
                <a:latin typeface="Consolas" panose="020B0609020204030204" pitchFamily="49" charset="0"/>
              </a:rPr>
              <a:t>entityB</a:t>
            </a:r>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   </a:t>
            </a:r>
            <a:r>
              <a:rPr lang="en-US" sz="1200" dirty="0">
                <a:solidFill>
                  <a:srgbClr val="3F7F5F"/>
                </a:solidFill>
                <a:latin typeface="Consolas" panose="020B0609020204030204" pitchFamily="49" charset="0"/>
              </a:rPr>
              <a:t>//constructors, getter and setter</a:t>
            </a:r>
          </a:p>
          <a:p>
            <a:r>
              <a:rPr lang="en-US" sz="1200" dirty="0">
                <a:latin typeface="Consolas" panose="020B0609020204030204" pitchFamily="49" charset="0"/>
              </a:rPr>
              <a:t>}</a:t>
            </a:r>
          </a:p>
        </p:txBody>
      </p:sp>
      <p:sp>
        <p:nvSpPr>
          <p:cNvPr id="11" name="Rectangle 10"/>
          <p:cNvSpPr/>
          <p:nvPr/>
        </p:nvSpPr>
        <p:spPr>
          <a:xfrm>
            <a:off x="4614334" y="1666471"/>
            <a:ext cx="4351865" cy="3046988"/>
          </a:xfrm>
          <a:prstGeom prst="rect">
            <a:avLst/>
          </a:prstGeom>
          <a:ln>
            <a:solidFill>
              <a:srgbClr val="FF0000"/>
            </a:solidFill>
          </a:ln>
        </p:spPr>
        <p:txBody>
          <a:bodyPr wrap="square">
            <a:spAutoFit/>
          </a:bodyPr>
          <a:lstStyle/>
          <a:p>
            <a:r>
              <a:rPr lang="en-US" sz="1200" dirty="0">
                <a:solidFill>
                  <a:srgbClr val="7F0055"/>
                </a:solidFill>
                <a:latin typeface="Consolas" panose="020B0609020204030204" pitchFamily="49" charset="0"/>
              </a:rPr>
              <a:t>import</a:t>
            </a:r>
            <a:r>
              <a:rPr lang="en-US" sz="1200" dirty="0">
                <a:latin typeface="Consolas" panose="020B0609020204030204" pitchFamily="49" charset="0"/>
              </a:rPr>
              <a:t> </a:t>
            </a:r>
            <a:r>
              <a:rPr lang="en-US" sz="1200" dirty="0" err="1">
                <a:latin typeface="Consolas" panose="020B0609020204030204" pitchFamily="49" charset="0"/>
              </a:rPr>
              <a:t>javax.persistence</a:t>
            </a:r>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solidFill>
                  <a:srgbClr val="646464"/>
                </a:solidFill>
                <a:latin typeface="Consolas" panose="020B0609020204030204" pitchFamily="49" charset="0"/>
              </a:rPr>
              <a:t>@Entity</a:t>
            </a:r>
          </a:p>
          <a:p>
            <a:r>
              <a:rPr lang="en-US" sz="1200" dirty="0">
                <a:solidFill>
                  <a:srgbClr val="646464"/>
                </a:solidFill>
                <a:latin typeface="Consolas" panose="020B0609020204030204" pitchFamily="49" charset="0"/>
              </a:rPr>
              <a:t>@Table(name = “</a:t>
            </a:r>
            <a:r>
              <a:rPr lang="en-US" sz="1200" dirty="0" err="1">
                <a:solidFill>
                  <a:srgbClr val="646464"/>
                </a:solidFill>
                <a:latin typeface="Consolas" panose="020B0609020204030204" pitchFamily="49" charset="0"/>
              </a:rPr>
              <a:t>tb_EntityB</a:t>
            </a:r>
            <a:r>
              <a:rPr lang="en-US" sz="1200" dirty="0">
                <a:solidFill>
                  <a:srgbClr val="646464"/>
                </a:solidFill>
                <a:latin typeface="Consolas" panose="020B0609020204030204" pitchFamily="49" charset="0"/>
              </a:rPr>
              <a:t>")</a:t>
            </a:r>
            <a:endParaRPr lang="en-US" sz="1200" dirty="0">
              <a:latin typeface="Consolas" panose="020B0609020204030204" pitchFamily="49" charset="0"/>
            </a:endParaRPr>
          </a:p>
          <a:p>
            <a:r>
              <a:rPr lang="en-US" sz="1200" dirty="0">
                <a:solidFill>
                  <a:srgbClr val="7F0055"/>
                </a:solidFill>
                <a:latin typeface="Consolas" panose="020B0609020204030204" pitchFamily="49" charset="0"/>
              </a:rPr>
              <a:t>public</a:t>
            </a:r>
            <a:r>
              <a:rPr lang="en-US" sz="1200" dirty="0">
                <a:latin typeface="Consolas" panose="020B0609020204030204" pitchFamily="49" charset="0"/>
              </a:rPr>
              <a:t> </a:t>
            </a:r>
            <a:r>
              <a:rPr lang="en-US" sz="1200" dirty="0">
                <a:solidFill>
                  <a:srgbClr val="7F0055"/>
                </a:solidFill>
                <a:latin typeface="Consolas" panose="020B0609020204030204" pitchFamily="49" charset="0"/>
              </a:rPr>
              <a:t>class</a:t>
            </a:r>
            <a:r>
              <a:rPr lang="en-US" sz="1200" dirty="0">
                <a:latin typeface="Consolas" panose="020B0609020204030204" pitchFamily="49" charset="0"/>
              </a:rPr>
              <a:t> </a:t>
            </a:r>
            <a:r>
              <a:rPr lang="en-US" sz="1200" dirty="0" err="1">
                <a:latin typeface="Consolas" panose="020B0609020204030204" pitchFamily="49" charset="0"/>
              </a:rPr>
              <a:t>EntityB</a:t>
            </a:r>
            <a:r>
              <a:rPr lang="en-US" sz="1200" dirty="0">
                <a:latin typeface="Consolas" panose="020B0609020204030204" pitchFamily="49" charset="0"/>
              </a:rPr>
              <a:t> {</a:t>
            </a:r>
          </a:p>
          <a:p>
            <a:r>
              <a:rPr lang="en-US" sz="1200" dirty="0">
                <a:solidFill>
                  <a:srgbClr val="646464"/>
                </a:solidFill>
                <a:latin typeface="Consolas" panose="020B0609020204030204" pitchFamily="49" charset="0"/>
              </a:rPr>
              <a:t> @Id</a:t>
            </a:r>
          </a:p>
          <a:p>
            <a:r>
              <a:rPr lang="en-US" sz="1200" dirty="0">
                <a:solidFill>
                  <a:srgbClr val="646464"/>
                </a:solidFill>
                <a:latin typeface="Consolas" panose="020B0609020204030204" pitchFamily="49" charset="0"/>
              </a:rPr>
              <a:t> </a:t>
            </a:r>
            <a:r>
              <a:rPr lang="en-US" sz="1150" dirty="0">
                <a:solidFill>
                  <a:srgbClr val="646464"/>
                </a:solidFill>
                <a:latin typeface="Consolas" panose="020B0609020204030204" pitchFamily="49" charset="0"/>
              </a:rPr>
              <a:t>@</a:t>
            </a:r>
            <a:r>
              <a:rPr lang="en-US" sz="1150" dirty="0" err="1">
                <a:solidFill>
                  <a:srgbClr val="646464"/>
                </a:solidFill>
                <a:latin typeface="Consolas" panose="020B0609020204030204" pitchFamily="49" charset="0"/>
              </a:rPr>
              <a:t>GeneratedValue</a:t>
            </a:r>
            <a:r>
              <a:rPr lang="en-US" sz="1150" dirty="0">
                <a:solidFill>
                  <a:srgbClr val="646464"/>
                </a:solidFill>
                <a:latin typeface="Consolas" panose="020B0609020204030204" pitchFamily="49" charset="0"/>
              </a:rPr>
              <a:t>(strategy=</a:t>
            </a:r>
            <a:r>
              <a:rPr lang="en-US" sz="1150" dirty="0" err="1">
                <a:solidFill>
                  <a:srgbClr val="646464"/>
                </a:solidFill>
                <a:latin typeface="Consolas" panose="020B0609020204030204" pitchFamily="49" charset="0"/>
              </a:rPr>
              <a:t>GenerationType.IDENTITY</a:t>
            </a:r>
            <a:r>
              <a:rPr lang="en-US" sz="1150" dirty="0">
                <a:solidFill>
                  <a:srgbClr val="646464"/>
                </a:solidFill>
                <a:latin typeface="Consolas" panose="020B0609020204030204" pitchFamily="49" charset="0"/>
              </a:rPr>
              <a:t>)</a:t>
            </a:r>
          </a:p>
          <a:p>
            <a:r>
              <a:rPr lang="en-US" sz="1200" dirty="0">
                <a:solidFill>
                  <a:srgbClr val="646464"/>
                </a:solidFill>
                <a:latin typeface="Consolas" panose="020B0609020204030204" pitchFamily="49" charset="0"/>
              </a:rPr>
              <a:t> @Column(name = “</a:t>
            </a:r>
            <a:r>
              <a:rPr lang="en-US" sz="1200" dirty="0" err="1">
                <a:solidFill>
                  <a:srgbClr val="646464"/>
                </a:solidFill>
                <a:latin typeface="Consolas" panose="020B0609020204030204" pitchFamily="49" charset="0"/>
              </a:rPr>
              <a:t>EntityA_id</a:t>
            </a:r>
            <a:r>
              <a:rPr lang="en-US" sz="1200" dirty="0">
                <a:solidFill>
                  <a:srgbClr val="646464"/>
                </a:solidFill>
                <a:latin typeface="Consolas" panose="020B0609020204030204" pitchFamily="49" charset="0"/>
              </a:rPr>
              <a:t>")</a:t>
            </a:r>
            <a:r>
              <a:rPr lang="en-US" sz="1200" dirty="0">
                <a:solidFill>
                  <a:srgbClr val="7F0055"/>
                </a:solidFill>
                <a:latin typeface="Consolas" panose="020B0609020204030204" pitchFamily="49" charset="0"/>
              </a:rPr>
              <a:t> </a:t>
            </a:r>
          </a:p>
          <a:p>
            <a:r>
              <a:rPr lang="en-US" sz="1200" dirty="0">
                <a:solidFill>
                  <a:srgbClr val="7F0055"/>
                </a:solidFill>
                <a:latin typeface="Consolas" panose="020B0609020204030204" pitchFamily="49" charset="0"/>
              </a:rPr>
              <a:t> private</a:t>
            </a:r>
            <a:r>
              <a:rPr lang="en-US" sz="1200" dirty="0">
                <a:latin typeface="Consolas" panose="020B0609020204030204" pitchFamily="49" charset="0"/>
              </a:rPr>
              <a:t> </a:t>
            </a:r>
            <a:r>
              <a:rPr lang="en-US" sz="1200" dirty="0" err="1">
                <a:solidFill>
                  <a:srgbClr val="7F0055"/>
                </a:solidFill>
                <a:latin typeface="Consolas" panose="020B0609020204030204" pitchFamily="49" charset="0"/>
              </a:rPr>
              <a:t>int</a:t>
            </a:r>
            <a:r>
              <a:rPr lang="en-US" sz="1200" dirty="0">
                <a:latin typeface="Consolas" panose="020B0609020204030204" pitchFamily="49" charset="0"/>
              </a:rPr>
              <a:t> </a:t>
            </a:r>
            <a:r>
              <a:rPr lang="en-US" sz="1200" dirty="0" err="1">
                <a:solidFill>
                  <a:srgbClr val="0000C0"/>
                </a:solidFill>
                <a:latin typeface="Consolas" panose="020B0609020204030204" pitchFamily="49" charset="0"/>
              </a:rPr>
              <a:t>myIdB</a:t>
            </a:r>
            <a:r>
              <a:rPr lang="en-US" sz="1200" dirty="0">
                <a:latin typeface="Consolas" panose="020B0609020204030204" pitchFamily="49" charset="0"/>
              </a:rPr>
              <a:t>;</a:t>
            </a:r>
          </a:p>
          <a:p>
            <a:r>
              <a:rPr lang="en-US" sz="1200" dirty="0">
                <a:solidFill>
                  <a:srgbClr val="7F0055"/>
                </a:solidFill>
                <a:latin typeface="Consolas" panose="020B0609020204030204" pitchFamily="49" charset="0"/>
              </a:rPr>
              <a:t>  </a:t>
            </a:r>
          </a:p>
          <a:p>
            <a:r>
              <a:rPr lang="en-US" sz="1200" dirty="0">
                <a:solidFill>
                  <a:srgbClr val="7F0055"/>
                </a:solidFill>
                <a:latin typeface="Consolas" panose="020B0609020204030204" pitchFamily="49" charset="0"/>
              </a:rPr>
              <a:t> </a:t>
            </a:r>
            <a:r>
              <a:rPr lang="en-US" sz="1200" dirty="0">
                <a:solidFill>
                  <a:srgbClr val="646464"/>
                </a:solidFill>
                <a:latin typeface="Consolas" panose="020B0609020204030204" pitchFamily="49" charset="0"/>
              </a:rPr>
              <a:t>@</a:t>
            </a:r>
            <a:r>
              <a:rPr lang="en-US" sz="1200" dirty="0" err="1">
                <a:solidFill>
                  <a:srgbClr val="646464"/>
                </a:solidFill>
                <a:latin typeface="Consolas" panose="020B0609020204030204" pitchFamily="49" charset="0"/>
              </a:rPr>
              <a:t>OneToOne</a:t>
            </a:r>
            <a:endParaRPr lang="en-US" sz="1200" dirty="0">
              <a:solidFill>
                <a:srgbClr val="646464"/>
              </a:solidFill>
              <a:latin typeface="Consolas" panose="020B0609020204030204" pitchFamily="49" charset="0"/>
            </a:endParaRPr>
          </a:p>
          <a:p>
            <a:r>
              <a:rPr lang="en-US" sz="1200" dirty="0">
                <a:solidFill>
                  <a:srgbClr val="646464"/>
                </a:solidFill>
                <a:latin typeface="Consolas" panose="020B0609020204030204" pitchFamily="49" charset="0"/>
              </a:rPr>
              <a:t> @JoinColumn(name = "</a:t>
            </a:r>
            <a:r>
              <a:rPr lang="en-US" sz="1200" dirty="0" err="1">
                <a:solidFill>
                  <a:srgbClr val="646464"/>
                </a:solidFill>
                <a:latin typeface="Consolas" panose="020B0609020204030204" pitchFamily="49" charset="0"/>
              </a:rPr>
              <a:t>EntityA_id</a:t>
            </a:r>
            <a:r>
              <a:rPr lang="en-US" sz="1200" dirty="0">
                <a:solidFill>
                  <a:srgbClr val="646464"/>
                </a:solidFill>
                <a:latin typeface="Consolas" panose="020B0609020204030204" pitchFamily="49" charset="0"/>
              </a:rPr>
              <a:t>")</a:t>
            </a:r>
          </a:p>
          <a:p>
            <a:r>
              <a:rPr lang="en-US" sz="1200" dirty="0">
                <a:solidFill>
                  <a:srgbClr val="646464"/>
                </a:solidFill>
                <a:latin typeface="Consolas" panose="020B0609020204030204" pitchFamily="49" charset="0"/>
              </a:rPr>
              <a:t> @</a:t>
            </a:r>
            <a:r>
              <a:rPr lang="en-US" sz="1200" dirty="0" err="1">
                <a:solidFill>
                  <a:srgbClr val="646464"/>
                </a:solidFill>
                <a:latin typeface="Consolas" panose="020B0609020204030204" pitchFamily="49" charset="0"/>
              </a:rPr>
              <a:t>MapsId</a:t>
            </a:r>
            <a:endParaRPr lang="en-US" sz="1200" dirty="0">
              <a:solidFill>
                <a:srgbClr val="646464"/>
              </a:solidFill>
              <a:latin typeface="Consolas" panose="020B0609020204030204" pitchFamily="49" charset="0"/>
            </a:endParaRPr>
          </a:p>
          <a:p>
            <a:r>
              <a:rPr lang="en-US" sz="1200" dirty="0">
                <a:solidFill>
                  <a:srgbClr val="7F0055"/>
                </a:solidFill>
                <a:latin typeface="Consolas" panose="020B0609020204030204" pitchFamily="49" charset="0"/>
              </a:rPr>
              <a:t> private </a:t>
            </a:r>
            <a:r>
              <a:rPr lang="en-US" sz="1200" dirty="0" err="1">
                <a:solidFill>
                  <a:srgbClr val="7F0055"/>
                </a:solidFill>
                <a:latin typeface="Consolas" panose="020B0609020204030204" pitchFamily="49" charset="0"/>
              </a:rPr>
              <a:t>EntityA</a:t>
            </a:r>
            <a:r>
              <a:rPr lang="en-US" sz="1200" dirty="0">
                <a:solidFill>
                  <a:srgbClr val="7F0055"/>
                </a:solidFill>
                <a:latin typeface="Consolas" panose="020B0609020204030204" pitchFamily="49" charset="0"/>
              </a:rPr>
              <a:t> </a:t>
            </a:r>
            <a:r>
              <a:rPr lang="en-US" sz="1200" dirty="0" err="1">
                <a:solidFill>
                  <a:srgbClr val="7F0055"/>
                </a:solidFill>
                <a:latin typeface="Consolas" panose="020B0609020204030204" pitchFamily="49" charset="0"/>
              </a:rPr>
              <a:t>entityA</a:t>
            </a:r>
            <a:r>
              <a:rPr lang="en-US" sz="1200" dirty="0">
                <a:solidFill>
                  <a:srgbClr val="7F0055"/>
                </a:solidFill>
                <a:latin typeface="Consolas" panose="020B0609020204030204" pitchFamily="49" charset="0"/>
              </a:rPr>
              <a:t>;</a:t>
            </a:r>
            <a:endParaRPr lang="en-US" sz="1200" dirty="0">
              <a:solidFill>
                <a:srgbClr val="3F7F5F"/>
              </a:solidFill>
              <a:latin typeface="Consolas" panose="020B0609020204030204" pitchFamily="49" charset="0"/>
            </a:endParaRPr>
          </a:p>
          <a:p>
            <a:r>
              <a:rPr lang="en-US" sz="1200" dirty="0">
                <a:solidFill>
                  <a:srgbClr val="3F7F5F"/>
                </a:solidFill>
                <a:latin typeface="Consolas" panose="020B0609020204030204" pitchFamily="49" charset="0"/>
              </a:rPr>
              <a:t> //constructors, getter and setter</a:t>
            </a:r>
          </a:p>
          <a:p>
            <a:r>
              <a:rPr lang="en-US" sz="1200" dirty="0">
                <a:latin typeface="Consolas" panose="020B0609020204030204" pitchFamily="49" charset="0"/>
              </a:rPr>
              <a:t>}</a:t>
            </a:r>
          </a:p>
        </p:txBody>
      </p:sp>
    </p:spTree>
    <p:extLst>
      <p:ext uri="{BB962C8B-B14F-4D97-AF65-F5344CB8AC3E}">
        <p14:creationId xmlns:p14="http://schemas.microsoft.com/office/powerpoint/2010/main" val="28229537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err="1"/>
              <a:t>ÁNH</a:t>
            </a:r>
            <a:r>
              <a:rPr lang="en-US" altLang="en-US" sz="2200" dirty="0"/>
              <a:t> </a:t>
            </a:r>
            <a:r>
              <a:rPr lang="en-US" altLang="en-US" sz="2200" dirty="0" err="1"/>
              <a:t>XẠ</a:t>
            </a:r>
            <a:r>
              <a:rPr lang="en-US" altLang="en-US" sz="2200" dirty="0"/>
              <a:t> 1-1</a:t>
            </a:r>
          </a:p>
        </p:txBody>
      </p:sp>
      <p:sp>
        <p:nvSpPr>
          <p:cNvPr id="2" name="Rectangle 1"/>
          <p:cNvSpPr/>
          <p:nvPr/>
        </p:nvSpPr>
        <p:spPr>
          <a:xfrm>
            <a:off x="102794" y="1282482"/>
            <a:ext cx="2576346" cy="338554"/>
          </a:xfrm>
          <a:prstGeom prst="rect">
            <a:avLst/>
          </a:prstGeom>
        </p:spPr>
        <p:txBody>
          <a:bodyPr wrap="none">
            <a:spAutoFit/>
          </a:bodyPr>
          <a:lstStyle/>
          <a:p>
            <a:r>
              <a:rPr lang="vi-VN" sz="1600" dirty="0"/>
              <a:t>Ánh xạ 1-1 với khóa </a:t>
            </a:r>
            <a:r>
              <a:rPr lang="en-US" sz="1600" dirty="0" err="1"/>
              <a:t>ngoại</a:t>
            </a:r>
            <a:endParaRPr lang="vi-VN" sz="1600" dirty="0"/>
          </a:p>
        </p:txBody>
      </p:sp>
      <p:sp>
        <p:nvSpPr>
          <p:cNvPr id="6" name="Rectangle 5"/>
          <p:cNvSpPr/>
          <p:nvPr/>
        </p:nvSpPr>
        <p:spPr>
          <a:xfrm>
            <a:off x="83820" y="1892885"/>
            <a:ext cx="5425440" cy="2893100"/>
          </a:xfrm>
          <a:prstGeom prst="rect">
            <a:avLst/>
          </a:prstGeom>
          <a:ln>
            <a:solidFill>
              <a:srgbClr val="FF0000"/>
            </a:solidFill>
          </a:ln>
        </p:spPr>
        <p:txBody>
          <a:bodyPr wrap="square">
            <a:spAutoFit/>
          </a:bodyPr>
          <a:lstStyle/>
          <a:p>
            <a:r>
              <a:rPr lang="en-US" sz="1200" dirty="0">
                <a:solidFill>
                  <a:srgbClr val="7F0055"/>
                </a:solidFill>
                <a:latin typeface="Consolas" panose="020B0609020204030204" pitchFamily="49" charset="0"/>
              </a:rPr>
              <a:t>import</a:t>
            </a:r>
            <a:r>
              <a:rPr lang="en-US" sz="1200" dirty="0">
                <a:latin typeface="Consolas" panose="020B0609020204030204" pitchFamily="49" charset="0"/>
              </a:rPr>
              <a:t> </a:t>
            </a:r>
            <a:r>
              <a:rPr lang="en-US" sz="1200" dirty="0" err="1">
                <a:latin typeface="Consolas" panose="020B0609020204030204" pitchFamily="49" charset="0"/>
              </a:rPr>
              <a:t>javax.persistence</a:t>
            </a:r>
            <a:r>
              <a:rPr lang="en-US" sz="1200" dirty="0">
                <a:latin typeface="Consolas" panose="020B0609020204030204" pitchFamily="49" charset="0"/>
              </a:rPr>
              <a:t>.*;</a:t>
            </a:r>
          </a:p>
          <a:p>
            <a:endParaRPr lang="en-US" sz="1200" dirty="0">
              <a:solidFill>
                <a:srgbClr val="646464"/>
              </a:solidFill>
              <a:latin typeface="Consolas" panose="020B0609020204030204" pitchFamily="49" charset="0"/>
            </a:endParaRPr>
          </a:p>
          <a:p>
            <a:r>
              <a:rPr lang="en-US" sz="1200" dirty="0">
                <a:solidFill>
                  <a:srgbClr val="646464"/>
                </a:solidFill>
                <a:latin typeface="Consolas" panose="020B0609020204030204" pitchFamily="49" charset="0"/>
              </a:rPr>
              <a:t>@Entity</a:t>
            </a:r>
          </a:p>
          <a:p>
            <a:r>
              <a:rPr lang="en-US" sz="1200" dirty="0">
                <a:solidFill>
                  <a:srgbClr val="646464"/>
                </a:solidFill>
                <a:latin typeface="Consolas" panose="020B0609020204030204" pitchFamily="49" charset="0"/>
              </a:rPr>
              <a:t>@Table(name = “</a:t>
            </a:r>
            <a:r>
              <a:rPr lang="en-US" sz="1200" dirty="0" err="1">
                <a:solidFill>
                  <a:srgbClr val="646464"/>
                </a:solidFill>
                <a:latin typeface="Consolas" panose="020B0609020204030204" pitchFamily="49" charset="0"/>
              </a:rPr>
              <a:t>tb_EntityA</a:t>
            </a:r>
            <a:r>
              <a:rPr lang="en-US" sz="1200" dirty="0">
                <a:solidFill>
                  <a:srgbClr val="646464"/>
                </a:solidFill>
                <a:latin typeface="Consolas" panose="020B0609020204030204" pitchFamily="49" charset="0"/>
              </a:rPr>
              <a:t>")</a:t>
            </a:r>
          </a:p>
          <a:p>
            <a:r>
              <a:rPr lang="en-US" sz="1200" dirty="0">
                <a:solidFill>
                  <a:srgbClr val="7F0055"/>
                </a:solidFill>
                <a:latin typeface="Consolas" panose="020B0609020204030204" pitchFamily="49" charset="0"/>
              </a:rPr>
              <a:t>public</a:t>
            </a:r>
            <a:r>
              <a:rPr lang="en-US" sz="1200" dirty="0">
                <a:latin typeface="Consolas" panose="020B0609020204030204" pitchFamily="49" charset="0"/>
              </a:rPr>
              <a:t> </a:t>
            </a:r>
            <a:r>
              <a:rPr lang="en-US" sz="1200" dirty="0">
                <a:solidFill>
                  <a:srgbClr val="7F0055"/>
                </a:solidFill>
                <a:latin typeface="Consolas" panose="020B0609020204030204" pitchFamily="49" charset="0"/>
              </a:rPr>
              <a:t>class</a:t>
            </a:r>
            <a:r>
              <a:rPr lang="en-US" sz="1200" dirty="0">
                <a:latin typeface="Consolas" panose="020B0609020204030204" pitchFamily="49" charset="0"/>
              </a:rPr>
              <a:t> </a:t>
            </a:r>
            <a:r>
              <a:rPr lang="en-US" sz="1200" dirty="0" err="1">
                <a:latin typeface="Consolas" panose="020B0609020204030204" pitchFamily="49" charset="0"/>
              </a:rPr>
              <a:t>EntityA</a:t>
            </a:r>
            <a:r>
              <a:rPr lang="en-US" sz="1200" dirty="0">
                <a:latin typeface="Consolas" panose="020B0609020204030204" pitchFamily="49" charset="0"/>
              </a:rPr>
              <a:t> {</a:t>
            </a:r>
          </a:p>
          <a:p>
            <a:r>
              <a:rPr lang="en-US" sz="1200" dirty="0">
                <a:solidFill>
                  <a:srgbClr val="646464"/>
                </a:solidFill>
                <a:latin typeface="Consolas" panose="020B0609020204030204" pitchFamily="49" charset="0"/>
              </a:rPr>
              <a:t>  @Id</a:t>
            </a:r>
          </a:p>
          <a:p>
            <a:r>
              <a:rPr lang="en-US" sz="1200" dirty="0">
                <a:latin typeface="Consolas" panose="020B0609020204030204" pitchFamily="49" charset="0"/>
              </a:rPr>
              <a:t>  </a:t>
            </a:r>
            <a:r>
              <a:rPr lang="en-US" sz="1200" dirty="0">
                <a:solidFill>
                  <a:srgbClr val="646464"/>
                </a:solidFill>
                <a:latin typeface="Consolas" panose="020B0609020204030204" pitchFamily="49" charset="0"/>
              </a:rPr>
              <a:t>@</a:t>
            </a:r>
            <a:r>
              <a:rPr lang="en-US" sz="1200" dirty="0" err="1">
                <a:solidFill>
                  <a:srgbClr val="646464"/>
                </a:solidFill>
                <a:latin typeface="Consolas" panose="020B0609020204030204" pitchFamily="49" charset="0"/>
              </a:rPr>
              <a:t>GeneratedValue</a:t>
            </a:r>
            <a:endParaRPr lang="en-US" sz="1200" dirty="0">
              <a:solidFill>
                <a:srgbClr val="646464"/>
              </a:solidFill>
              <a:latin typeface="Consolas" panose="020B0609020204030204" pitchFamily="49" charset="0"/>
            </a:endParaRPr>
          </a:p>
          <a:p>
            <a:r>
              <a:rPr lang="en-US" sz="1200" dirty="0">
                <a:latin typeface="Consolas" panose="020B0609020204030204" pitchFamily="49" charset="0"/>
              </a:rPr>
              <a:t>  </a:t>
            </a:r>
            <a:r>
              <a:rPr lang="en-US" sz="1200" dirty="0">
                <a:solidFill>
                  <a:srgbClr val="7F0055"/>
                </a:solidFill>
                <a:latin typeface="Consolas" panose="020B0609020204030204" pitchFamily="49" charset="0"/>
              </a:rPr>
              <a:t>private</a:t>
            </a:r>
            <a:r>
              <a:rPr lang="en-US" sz="1200" dirty="0">
                <a:latin typeface="Consolas" panose="020B0609020204030204" pitchFamily="49" charset="0"/>
              </a:rPr>
              <a:t> </a:t>
            </a:r>
            <a:r>
              <a:rPr lang="en-US" sz="1200" dirty="0" err="1">
                <a:solidFill>
                  <a:srgbClr val="7F0055"/>
                </a:solidFill>
                <a:latin typeface="Consolas" panose="020B0609020204030204" pitchFamily="49" charset="0"/>
              </a:rPr>
              <a:t>int</a:t>
            </a:r>
            <a:r>
              <a:rPr lang="en-US" sz="1200" dirty="0">
                <a:latin typeface="Consolas" panose="020B0609020204030204" pitchFamily="49" charset="0"/>
              </a:rPr>
              <a:t> </a:t>
            </a:r>
            <a:r>
              <a:rPr lang="en-US" sz="1200" dirty="0" err="1">
                <a:solidFill>
                  <a:srgbClr val="0000C0"/>
                </a:solidFill>
                <a:latin typeface="Consolas" panose="020B0609020204030204" pitchFamily="49" charset="0"/>
              </a:rPr>
              <a:t>myIdA</a:t>
            </a:r>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  </a:t>
            </a:r>
            <a:r>
              <a:rPr lang="en-US" sz="1200" dirty="0">
                <a:solidFill>
                  <a:srgbClr val="646464"/>
                </a:solidFill>
                <a:latin typeface="Consolas" panose="020B0609020204030204" pitchFamily="49" charset="0"/>
              </a:rPr>
              <a:t>@</a:t>
            </a:r>
            <a:r>
              <a:rPr lang="en-US" sz="1200" dirty="0" err="1">
                <a:solidFill>
                  <a:srgbClr val="646464"/>
                </a:solidFill>
                <a:latin typeface="Consolas" panose="020B0609020204030204" pitchFamily="49" charset="0"/>
              </a:rPr>
              <a:t>OneToOne</a:t>
            </a:r>
            <a:r>
              <a:rPr lang="en-US" sz="1200" dirty="0">
                <a:solidFill>
                  <a:srgbClr val="646464"/>
                </a:solidFill>
                <a:latin typeface="Consolas" panose="020B0609020204030204" pitchFamily="49" charset="0"/>
              </a:rPr>
              <a:t>(cascade = </a:t>
            </a:r>
            <a:r>
              <a:rPr lang="en-US" sz="1200" dirty="0" err="1">
                <a:solidFill>
                  <a:srgbClr val="646464"/>
                </a:solidFill>
                <a:latin typeface="Consolas" panose="020B0609020204030204" pitchFamily="49" charset="0"/>
              </a:rPr>
              <a:t>CascadeType.ALL</a:t>
            </a:r>
            <a:r>
              <a:rPr lang="en-US" sz="1200" dirty="0">
                <a:solidFill>
                  <a:srgbClr val="646464"/>
                </a:solidFill>
                <a:latin typeface="Consolas" panose="020B0609020204030204" pitchFamily="49" charset="0"/>
              </a:rPr>
              <a:t>)</a:t>
            </a:r>
          </a:p>
          <a:p>
            <a:r>
              <a:rPr lang="en-US" sz="1200" dirty="0">
                <a:solidFill>
                  <a:srgbClr val="646464"/>
                </a:solidFill>
                <a:latin typeface="Consolas" panose="020B0609020204030204" pitchFamily="49" charset="0"/>
              </a:rPr>
              <a:t>  @JoinColumn(name = "</a:t>
            </a:r>
            <a:r>
              <a:rPr lang="en-US" sz="1200" dirty="0" err="1">
                <a:solidFill>
                  <a:srgbClr val="646464"/>
                </a:solidFill>
                <a:latin typeface="Consolas" panose="020B0609020204030204" pitchFamily="49" charset="0"/>
              </a:rPr>
              <a:t>myIdB</a:t>
            </a:r>
            <a:r>
              <a:rPr lang="en-US" sz="1200" dirty="0">
                <a:solidFill>
                  <a:srgbClr val="646464"/>
                </a:solidFill>
                <a:latin typeface="Consolas" panose="020B0609020204030204" pitchFamily="49" charset="0"/>
              </a:rPr>
              <a:t>", </a:t>
            </a:r>
            <a:r>
              <a:rPr lang="en-US" sz="1200" dirty="0" err="1">
                <a:solidFill>
                  <a:srgbClr val="646464"/>
                </a:solidFill>
                <a:latin typeface="Consolas" panose="020B0609020204030204" pitchFamily="49" charset="0"/>
              </a:rPr>
              <a:t>referencedColumnName</a:t>
            </a:r>
            <a:r>
              <a:rPr lang="en-US" sz="1200" dirty="0">
                <a:solidFill>
                  <a:srgbClr val="646464"/>
                </a:solidFill>
                <a:latin typeface="Consolas" panose="020B0609020204030204" pitchFamily="49" charset="0"/>
              </a:rPr>
              <a:t> = "</a:t>
            </a:r>
            <a:r>
              <a:rPr lang="en-US" sz="1200" dirty="0" err="1">
                <a:solidFill>
                  <a:srgbClr val="646464"/>
                </a:solidFill>
                <a:latin typeface="Consolas" panose="020B0609020204030204" pitchFamily="49" charset="0"/>
              </a:rPr>
              <a:t>myIdA</a:t>
            </a:r>
            <a:r>
              <a:rPr lang="en-US" sz="1200" dirty="0">
                <a:solidFill>
                  <a:srgbClr val="646464"/>
                </a:solidFill>
                <a:latin typeface="Consolas" panose="020B0609020204030204" pitchFamily="49" charset="0"/>
              </a:rPr>
              <a:t>")</a:t>
            </a:r>
            <a:endParaRPr lang="en-US" sz="1200" dirty="0">
              <a:latin typeface="Consolas" panose="020B0609020204030204" pitchFamily="49" charset="0"/>
            </a:endParaRPr>
          </a:p>
          <a:p>
            <a:r>
              <a:rPr lang="en-US" sz="1200" dirty="0">
                <a:latin typeface="Consolas" panose="020B0609020204030204" pitchFamily="49" charset="0"/>
              </a:rPr>
              <a:t>  </a:t>
            </a:r>
            <a:r>
              <a:rPr lang="en-US" sz="1200" dirty="0">
                <a:solidFill>
                  <a:srgbClr val="7F0055"/>
                </a:solidFill>
                <a:latin typeface="Consolas" panose="020B0609020204030204" pitchFamily="49" charset="0"/>
              </a:rPr>
              <a:t>private</a:t>
            </a:r>
            <a:r>
              <a:rPr lang="en-US" sz="1200" dirty="0">
                <a:latin typeface="Consolas" panose="020B0609020204030204" pitchFamily="49" charset="0"/>
              </a:rPr>
              <a:t> </a:t>
            </a:r>
            <a:r>
              <a:rPr lang="en-US" sz="1200" dirty="0" err="1">
                <a:latin typeface="Consolas" panose="020B0609020204030204" pitchFamily="49" charset="0"/>
              </a:rPr>
              <a:t>EntityB</a:t>
            </a:r>
            <a:r>
              <a:rPr lang="en-US" sz="1200" dirty="0">
                <a:latin typeface="Consolas" panose="020B0609020204030204" pitchFamily="49" charset="0"/>
              </a:rPr>
              <a:t> </a:t>
            </a:r>
            <a:r>
              <a:rPr lang="en-US" sz="1200" dirty="0" err="1">
                <a:solidFill>
                  <a:srgbClr val="0000C0"/>
                </a:solidFill>
                <a:latin typeface="Consolas" panose="020B0609020204030204" pitchFamily="49" charset="0"/>
              </a:rPr>
              <a:t>entityB</a:t>
            </a:r>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   </a:t>
            </a:r>
            <a:r>
              <a:rPr lang="en-US" sz="1200" dirty="0">
                <a:solidFill>
                  <a:srgbClr val="3F7F5F"/>
                </a:solidFill>
                <a:latin typeface="Consolas" panose="020B0609020204030204" pitchFamily="49" charset="0"/>
              </a:rPr>
              <a:t>//constructors, getter and setter</a:t>
            </a:r>
          </a:p>
          <a:p>
            <a:r>
              <a:rPr lang="en-US" sz="1200" dirty="0">
                <a:latin typeface="Consolas" panose="020B0609020204030204" pitchFamily="49" charset="0"/>
              </a:rPr>
              <a:t>}</a:t>
            </a:r>
          </a:p>
        </p:txBody>
      </p:sp>
      <p:sp>
        <p:nvSpPr>
          <p:cNvPr id="11" name="Rectangle 10"/>
          <p:cNvSpPr/>
          <p:nvPr/>
        </p:nvSpPr>
        <p:spPr>
          <a:xfrm>
            <a:off x="5638800" y="2343805"/>
            <a:ext cx="3390900" cy="2154436"/>
          </a:xfrm>
          <a:prstGeom prst="rect">
            <a:avLst/>
          </a:prstGeom>
          <a:ln>
            <a:solidFill>
              <a:srgbClr val="FF0000"/>
            </a:solidFill>
          </a:ln>
        </p:spPr>
        <p:txBody>
          <a:bodyPr wrap="square">
            <a:spAutoFit/>
          </a:bodyPr>
          <a:lstStyle/>
          <a:p>
            <a:r>
              <a:rPr lang="en-US" sz="1200" dirty="0">
                <a:solidFill>
                  <a:srgbClr val="7F0055"/>
                </a:solidFill>
                <a:latin typeface="Consolas" panose="020B0609020204030204" pitchFamily="49" charset="0"/>
              </a:rPr>
              <a:t>import</a:t>
            </a:r>
            <a:r>
              <a:rPr lang="en-US" sz="1200" dirty="0">
                <a:latin typeface="Consolas" panose="020B0609020204030204" pitchFamily="49" charset="0"/>
              </a:rPr>
              <a:t> </a:t>
            </a:r>
            <a:r>
              <a:rPr lang="en-US" sz="1200" dirty="0" err="1">
                <a:latin typeface="Consolas" panose="020B0609020204030204" pitchFamily="49" charset="0"/>
              </a:rPr>
              <a:t>javax.persistence</a:t>
            </a:r>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solidFill>
                  <a:srgbClr val="646464"/>
                </a:solidFill>
                <a:latin typeface="Consolas" panose="020B0609020204030204" pitchFamily="49" charset="0"/>
              </a:rPr>
              <a:t>@Entity</a:t>
            </a:r>
          </a:p>
          <a:p>
            <a:r>
              <a:rPr lang="en-US" sz="1200" dirty="0">
                <a:solidFill>
                  <a:srgbClr val="646464"/>
                </a:solidFill>
                <a:latin typeface="Consolas" panose="020B0609020204030204" pitchFamily="49" charset="0"/>
              </a:rPr>
              <a:t>@Table(name = “</a:t>
            </a:r>
            <a:r>
              <a:rPr lang="en-US" sz="1200" dirty="0" err="1">
                <a:solidFill>
                  <a:srgbClr val="646464"/>
                </a:solidFill>
                <a:latin typeface="Consolas" panose="020B0609020204030204" pitchFamily="49" charset="0"/>
              </a:rPr>
              <a:t>tb_EntityB</a:t>
            </a:r>
            <a:r>
              <a:rPr lang="en-US" sz="1200" dirty="0">
                <a:solidFill>
                  <a:srgbClr val="646464"/>
                </a:solidFill>
                <a:latin typeface="Consolas" panose="020B0609020204030204" pitchFamily="49" charset="0"/>
              </a:rPr>
              <a:t>")</a:t>
            </a:r>
          </a:p>
          <a:p>
            <a:r>
              <a:rPr lang="en-US" sz="1200" dirty="0">
                <a:solidFill>
                  <a:srgbClr val="7F0055"/>
                </a:solidFill>
                <a:latin typeface="Consolas" panose="020B0609020204030204" pitchFamily="49" charset="0"/>
              </a:rPr>
              <a:t>public</a:t>
            </a:r>
            <a:r>
              <a:rPr lang="en-US" sz="1200" dirty="0">
                <a:latin typeface="Consolas" panose="020B0609020204030204" pitchFamily="49" charset="0"/>
              </a:rPr>
              <a:t> </a:t>
            </a:r>
            <a:r>
              <a:rPr lang="en-US" sz="1200" dirty="0">
                <a:solidFill>
                  <a:srgbClr val="7F0055"/>
                </a:solidFill>
                <a:latin typeface="Consolas" panose="020B0609020204030204" pitchFamily="49" charset="0"/>
              </a:rPr>
              <a:t>class</a:t>
            </a:r>
            <a:r>
              <a:rPr lang="en-US" sz="1200" dirty="0">
                <a:latin typeface="Consolas" panose="020B0609020204030204" pitchFamily="49" charset="0"/>
              </a:rPr>
              <a:t> </a:t>
            </a:r>
            <a:r>
              <a:rPr lang="en-US" sz="1200" dirty="0" err="1">
                <a:latin typeface="Consolas" panose="020B0609020204030204" pitchFamily="49" charset="0"/>
              </a:rPr>
              <a:t>EntityB</a:t>
            </a:r>
            <a:r>
              <a:rPr lang="en-US" sz="1200" dirty="0">
                <a:latin typeface="Consolas" panose="020B0609020204030204" pitchFamily="49" charset="0"/>
              </a:rPr>
              <a:t> {</a:t>
            </a:r>
          </a:p>
          <a:p>
            <a:r>
              <a:rPr lang="en-US" sz="1200" dirty="0">
                <a:solidFill>
                  <a:srgbClr val="646464"/>
                </a:solidFill>
                <a:latin typeface="Consolas" panose="020B0609020204030204" pitchFamily="49" charset="0"/>
              </a:rPr>
              <a:t>  @Id</a:t>
            </a:r>
          </a:p>
          <a:p>
            <a:r>
              <a:rPr lang="en-US" sz="1200" dirty="0">
                <a:solidFill>
                  <a:srgbClr val="646464"/>
                </a:solidFill>
                <a:latin typeface="Consolas" panose="020B0609020204030204" pitchFamily="49" charset="0"/>
              </a:rPr>
              <a:t>  @</a:t>
            </a:r>
            <a:r>
              <a:rPr lang="en-US" sz="1200" dirty="0" err="1">
                <a:solidFill>
                  <a:srgbClr val="646464"/>
                </a:solidFill>
                <a:latin typeface="Consolas" panose="020B0609020204030204" pitchFamily="49" charset="0"/>
              </a:rPr>
              <a:t>GeneratedValue</a:t>
            </a:r>
            <a:endParaRPr lang="en-US" sz="1200" dirty="0">
              <a:solidFill>
                <a:srgbClr val="646464"/>
              </a:solidFill>
              <a:latin typeface="Consolas" panose="020B0609020204030204" pitchFamily="49" charset="0"/>
            </a:endParaRPr>
          </a:p>
          <a:p>
            <a:r>
              <a:rPr lang="en-US" sz="1200" dirty="0">
                <a:solidFill>
                  <a:srgbClr val="7F0055"/>
                </a:solidFill>
                <a:latin typeface="Consolas" panose="020B0609020204030204" pitchFamily="49" charset="0"/>
              </a:rPr>
              <a:t>  private</a:t>
            </a:r>
            <a:r>
              <a:rPr lang="en-US" sz="1200" dirty="0">
                <a:latin typeface="Consolas" panose="020B0609020204030204" pitchFamily="49" charset="0"/>
              </a:rPr>
              <a:t> </a:t>
            </a:r>
            <a:r>
              <a:rPr lang="en-US" sz="1200" dirty="0" err="1">
                <a:solidFill>
                  <a:srgbClr val="7F0055"/>
                </a:solidFill>
                <a:latin typeface="Consolas" panose="020B0609020204030204" pitchFamily="49" charset="0"/>
              </a:rPr>
              <a:t>int</a:t>
            </a:r>
            <a:r>
              <a:rPr lang="en-US" sz="1200" dirty="0">
                <a:latin typeface="Consolas" panose="020B0609020204030204" pitchFamily="49" charset="0"/>
              </a:rPr>
              <a:t> </a:t>
            </a:r>
            <a:r>
              <a:rPr lang="en-US" sz="1200" dirty="0" err="1">
                <a:solidFill>
                  <a:srgbClr val="0000C0"/>
                </a:solidFill>
                <a:latin typeface="Consolas" panose="020B0609020204030204" pitchFamily="49" charset="0"/>
              </a:rPr>
              <a:t>myIdB</a:t>
            </a:r>
            <a:r>
              <a:rPr lang="en-US" sz="1200" dirty="0">
                <a:latin typeface="Consolas" panose="020B0609020204030204" pitchFamily="49" charset="0"/>
              </a:rPr>
              <a:t>;</a:t>
            </a:r>
          </a:p>
          <a:p>
            <a:r>
              <a:rPr lang="en-US" sz="1200" dirty="0">
                <a:solidFill>
                  <a:srgbClr val="7F0055"/>
                </a:solidFill>
                <a:latin typeface="Consolas" panose="020B0609020204030204" pitchFamily="49" charset="0"/>
              </a:rPr>
              <a:t>  </a:t>
            </a:r>
            <a:endParaRPr lang="en-US" sz="1200" dirty="0">
              <a:solidFill>
                <a:srgbClr val="3F7F5F"/>
              </a:solidFill>
              <a:latin typeface="Consolas" panose="020B0609020204030204" pitchFamily="49" charset="0"/>
            </a:endParaRPr>
          </a:p>
          <a:p>
            <a:r>
              <a:rPr lang="en-US" sz="1200" dirty="0">
                <a:solidFill>
                  <a:srgbClr val="3F7F5F"/>
                </a:solidFill>
                <a:latin typeface="Consolas" panose="020B0609020204030204" pitchFamily="49" charset="0"/>
              </a:rPr>
              <a:t>  //constructors, getter and setter</a:t>
            </a:r>
          </a:p>
          <a:p>
            <a:r>
              <a:rPr lang="en-US" sz="1200" dirty="0">
                <a:latin typeface="Consolas" panose="020B0609020204030204" pitchFamily="49" charset="0"/>
              </a:rPr>
              <a:t>}</a:t>
            </a:r>
          </a:p>
        </p:txBody>
      </p:sp>
    </p:spTree>
    <p:extLst>
      <p:ext uri="{BB962C8B-B14F-4D97-AF65-F5344CB8AC3E}">
        <p14:creationId xmlns:p14="http://schemas.microsoft.com/office/powerpoint/2010/main" val="36644293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err="1"/>
              <a:t>ÁNH</a:t>
            </a:r>
            <a:r>
              <a:rPr lang="en-US" altLang="en-US" sz="2200" dirty="0"/>
              <a:t> </a:t>
            </a:r>
            <a:r>
              <a:rPr lang="en-US" altLang="en-US" sz="2200" dirty="0" err="1"/>
              <a:t>XẠ</a:t>
            </a:r>
            <a:r>
              <a:rPr lang="en-US" altLang="en-US" sz="2200" dirty="0"/>
              <a:t> 1-1</a:t>
            </a:r>
          </a:p>
        </p:txBody>
      </p:sp>
      <p:sp>
        <p:nvSpPr>
          <p:cNvPr id="2" name="Rectangle 1"/>
          <p:cNvSpPr/>
          <p:nvPr/>
        </p:nvSpPr>
        <p:spPr>
          <a:xfrm>
            <a:off x="145129" y="1214746"/>
            <a:ext cx="2691763" cy="338554"/>
          </a:xfrm>
          <a:prstGeom prst="rect">
            <a:avLst/>
          </a:prstGeom>
        </p:spPr>
        <p:txBody>
          <a:bodyPr wrap="none">
            <a:spAutoFit/>
          </a:bodyPr>
          <a:lstStyle/>
          <a:p>
            <a:r>
              <a:rPr lang="vi-VN" sz="1600" dirty="0"/>
              <a:t>Ánh xạ 1-1 với </a:t>
            </a:r>
            <a:r>
              <a:rPr lang="en-US" sz="1600" dirty="0" err="1"/>
              <a:t>bảng</a:t>
            </a:r>
            <a:r>
              <a:rPr lang="en-US" sz="1600" dirty="0"/>
              <a:t> </a:t>
            </a:r>
            <a:r>
              <a:rPr lang="en-US" sz="1600" dirty="0" err="1"/>
              <a:t>kết</a:t>
            </a:r>
            <a:r>
              <a:rPr lang="en-US" sz="1600" dirty="0"/>
              <a:t> </a:t>
            </a:r>
            <a:r>
              <a:rPr lang="en-US" sz="1600" dirty="0" err="1"/>
              <a:t>nối</a:t>
            </a:r>
            <a:endParaRPr lang="vi-VN" sz="1600" dirty="0"/>
          </a:p>
        </p:txBody>
      </p:sp>
      <p:sp>
        <p:nvSpPr>
          <p:cNvPr id="6" name="Rectangle 5"/>
          <p:cNvSpPr/>
          <p:nvPr/>
        </p:nvSpPr>
        <p:spPr>
          <a:xfrm>
            <a:off x="219285" y="1588083"/>
            <a:ext cx="8772315" cy="3493264"/>
          </a:xfrm>
          <a:prstGeom prst="rect">
            <a:avLst/>
          </a:prstGeom>
          <a:ln>
            <a:solidFill>
              <a:srgbClr val="FF0000"/>
            </a:solidFill>
          </a:ln>
        </p:spPr>
        <p:txBody>
          <a:bodyPr wrap="square">
            <a:spAutoFit/>
          </a:bodyPr>
          <a:lstStyle/>
          <a:p>
            <a:r>
              <a:rPr lang="en-US" sz="1300" dirty="0">
                <a:solidFill>
                  <a:srgbClr val="7F0055"/>
                </a:solidFill>
                <a:latin typeface="Consolas" panose="020B0609020204030204" pitchFamily="49" charset="0"/>
              </a:rPr>
              <a:t>import</a:t>
            </a:r>
            <a:r>
              <a:rPr lang="en-US" sz="1300" dirty="0">
                <a:latin typeface="Consolas" panose="020B0609020204030204" pitchFamily="49" charset="0"/>
              </a:rPr>
              <a:t> </a:t>
            </a:r>
            <a:r>
              <a:rPr lang="en-US" sz="1300" dirty="0" err="1">
                <a:latin typeface="Consolas" panose="020B0609020204030204" pitchFamily="49" charset="0"/>
              </a:rPr>
              <a:t>javax.persistence</a:t>
            </a:r>
            <a:r>
              <a:rPr lang="en-US" sz="1300" dirty="0">
                <a:latin typeface="Consolas" panose="020B0609020204030204" pitchFamily="49" charset="0"/>
              </a:rPr>
              <a:t>.*;</a:t>
            </a:r>
          </a:p>
          <a:p>
            <a:endParaRPr lang="en-US" sz="1300" dirty="0">
              <a:solidFill>
                <a:srgbClr val="646464"/>
              </a:solidFill>
              <a:latin typeface="Consolas" panose="020B0609020204030204" pitchFamily="49" charset="0"/>
            </a:endParaRPr>
          </a:p>
          <a:p>
            <a:r>
              <a:rPr lang="en-US" sz="1300" dirty="0">
                <a:solidFill>
                  <a:srgbClr val="646464"/>
                </a:solidFill>
                <a:latin typeface="Consolas" panose="020B0609020204030204" pitchFamily="49" charset="0"/>
              </a:rPr>
              <a:t>@Entity</a:t>
            </a:r>
          </a:p>
          <a:p>
            <a:r>
              <a:rPr lang="en-US" sz="1300" dirty="0">
                <a:solidFill>
                  <a:srgbClr val="646464"/>
                </a:solidFill>
                <a:latin typeface="Consolas" panose="020B0609020204030204" pitchFamily="49" charset="0"/>
              </a:rPr>
              <a:t>@Table(name = “</a:t>
            </a:r>
            <a:r>
              <a:rPr lang="en-US" sz="1300" dirty="0" err="1">
                <a:solidFill>
                  <a:srgbClr val="646464"/>
                </a:solidFill>
                <a:latin typeface="Consolas" panose="020B0609020204030204" pitchFamily="49" charset="0"/>
              </a:rPr>
              <a:t>tb_EntityA</a:t>
            </a:r>
            <a:r>
              <a:rPr lang="en-US" sz="1300" dirty="0">
                <a:solidFill>
                  <a:srgbClr val="646464"/>
                </a:solidFill>
                <a:latin typeface="Consolas" panose="020B0609020204030204" pitchFamily="49" charset="0"/>
              </a:rPr>
              <a:t>")</a:t>
            </a:r>
          </a:p>
          <a:p>
            <a:r>
              <a:rPr lang="en-US" sz="1300" dirty="0">
                <a:solidFill>
                  <a:srgbClr val="7F0055"/>
                </a:solidFill>
                <a:latin typeface="Consolas" panose="020B0609020204030204" pitchFamily="49" charset="0"/>
              </a:rPr>
              <a:t>public</a:t>
            </a:r>
            <a:r>
              <a:rPr lang="en-US" sz="1300" dirty="0">
                <a:latin typeface="Consolas" panose="020B0609020204030204" pitchFamily="49" charset="0"/>
              </a:rPr>
              <a:t> </a:t>
            </a:r>
            <a:r>
              <a:rPr lang="en-US" sz="1300" dirty="0">
                <a:solidFill>
                  <a:srgbClr val="7F0055"/>
                </a:solidFill>
                <a:latin typeface="Consolas" panose="020B0609020204030204" pitchFamily="49" charset="0"/>
              </a:rPr>
              <a:t>class</a:t>
            </a:r>
            <a:r>
              <a:rPr lang="en-US" sz="1300" dirty="0">
                <a:latin typeface="Consolas" panose="020B0609020204030204" pitchFamily="49" charset="0"/>
              </a:rPr>
              <a:t> </a:t>
            </a:r>
            <a:r>
              <a:rPr lang="en-US" sz="1300" dirty="0" err="1">
                <a:latin typeface="Consolas" panose="020B0609020204030204" pitchFamily="49" charset="0"/>
              </a:rPr>
              <a:t>EntityA</a:t>
            </a:r>
            <a:r>
              <a:rPr lang="en-US" sz="1300" dirty="0">
                <a:latin typeface="Consolas" panose="020B0609020204030204" pitchFamily="49" charset="0"/>
              </a:rPr>
              <a:t> {</a:t>
            </a:r>
          </a:p>
          <a:p>
            <a:r>
              <a:rPr lang="en-US" sz="1300" dirty="0">
                <a:solidFill>
                  <a:srgbClr val="646464"/>
                </a:solidFill>
                <a:latin typeface="Consolas" panose="020B0609020204030204" pitchFamily="49" charset="0"/>
              </a:rPr>
              <a:t>  @Id</a:t>
            </a:r>
          </a:p>
          <a:p>
            <a:r>
              <a:rPr lang="en-US" sz="1300" dirty="0">
                <a:latin typeface="Consolas" panose="020B0609020204030204" pitchFamily="49" charset="0"/>
              </a:rPr>
              <a:t>  </a:t>
            </a:r>
            <a:r>
              <a:rPr lang="en-US" sz="1300" dirty="0">
                <a:solidFill>
                  <a:srgbClr val="646464"/>
                </a:solidFill>
                <a:latin typeface="Consolas" panose="020B0609020204030204" pitchFamily="49" charset="0"/>
              </a:rPr>
              <a:t>@</a:t>
            </a:r>
            <a:r>
              <a:rPr lang="en-US" sz="1300" dirty="0" err="1">
                <a:solidFill>
                  <a:srgbClr val="646464"/>
                </a:solidFill>
                <a:latin typeface="Consolas" panose="020B0609020204030204" pitchFamily="49" charset="0"/>
              </a:rPr>
              <a:t>GeneratedValue</a:t>
            </a:r>
            <a:endParaRPr lang="en-US" sz="1300" dirty="0">
              <a:solidFill>
                <a:srgbClr val="646464"/>
              </a:solidFill>
              <a:latin typeface="Consolas" panose="020B0609020204030204" pitchFamily="49" charset="0"/>
            </a:endParaRPr>
          </a:p>
          <a:p>
            <a:r>
              <a:rPr lang="en-US" sz="1300" dirty="0">
                <a:latin typeface="Consolas" panose="020B0609020204030204" pitchFamily="49" charset="0"/>
              </a:rPr>
              <a:t>  </a:t>
            </a:r>
            <a:r>
              <a:rPr lang="en-US" sz="1300" dirty="0">
                <a:solidFill>
                  <a:srgbClr val="7F0055"/>
                </a:solidFill>
                <a:latin typeface="Consolas" panose="020B0609020204030204" pitchFamily="49" charset="0"/>
              </a:rPr>
              <a:t>private</a:t>
            </a:r>
            <a:r>
              <a:rPr lang="en-US" sz="1300" dirty="0">
                <a:latin typeface="Consolas" panose="020B0609020204030204" pitchFamily="49" charset="0"/>
              </a:rPr>
              <a:t> </a:t>
            </a:r>
            <a:r>
              <a:rPr lang="en-US" sz="1300" dirty="0" err="1">
                <a:solidFill>
                  <a:srgbClr val="7F0055"/>
                </a:solidFill>
                <a:latin typeface="Consolas" panose="020B0609020204030204" pitchFamily="49" charset="0"/>
              </a:rPr>
              <a:t>int</a:t>
            </a:r>
            <a:r>
              <a:rPr lang="en-US" sz="1300" dirty="0">
                <a:latin typeface="Consolas" panose="020B0609020204030204" pitchFamily="49" charset="0"/>
              </a:rPr>
              <a:t> </a:t>
            </a:r>
            <a:r>
              <a:rPr lang="en-US" sz="1300" dirty="0" err="1">
                <a:solidFill>
                  <a:srgbClr val="0000C0"/>
                </a:solidFill>
                <a:latin typeface="Consolas" panose="020B0609020204030204" pitchFamily="49" charset="0"/>
              </a:rPr>
              <a:t>myIdA</a:t>
            </a:r>
            <a:r>
              <a:rPr lang="en-US" sz="1300" dirty="0">
                <a:latin typeface="Consolas" panose="020B0609020204030204" pitchFamily="49" charset="0"/>
              </a:rPr>
              <a:t>;</a:t>
            </a:r>
          </a:p>
          <a:p>
            <a:endParaRPr lang="en-US" sz="1300" dirty="0">
              <a:latin typeface="Consolas" panose="020B0609020204030204" pitchFamily="49" charset="0"/>
            </a:endParaRPr>
          </a:p>
          <a:p>
            <a:r>
              <a:rPr lang="en-US" sz="1300" dirty="0">
                <a:latin typeface="Consolas" panose="020B0609020204030204" pitchFamily="49" charset="0"/>
              </a:rPr>
              <a:t>  </a:t>
            </a:r>
            <a:r>
              <a:rPr lang="en-US" sz="1300" dirty="0">
                <a:solidFill>
                  <a:srgbClr val="646464"/>
                </a:solidFill>
                <a:latin typeface="Consolas" panose="020B0609020204030204" pitchFamily="49" charset="0"/>
              </a:rPr>
              <a:t>@</a:t>
            </a:r>
            <a:r>
              <a:rPr lang="en-US" sz="1300" dirty="0" err="1">
                <a:solidFill>
                  <a:srgbClr val="646464"/>
                </a:solidFill>
                <a:latin typeface="Consolas" panose="020B0609020204030204" pitchFamily="49" charset="0"/>
              </a:rPr>
              <a:t>OneToOne</a:t>
            </a:r>
            <a:r>
              <a:rPr lang="en-US" sz="1300" dirty="0">
                <a:solidFill>
                  <a:srgbClr val="646464"/>
                </a:solidFill>
                <a:latin typeface="Consolas" panose="020B0609020204030204" pitchFamily="49" charset="0"/>
              </a:rPr>
              <a:t>(cascade = </a:t>
            </a:r>
            <a:r>
              <a:rPr lang="en-US" sz="1300" dirty="0" err="1">
                <a:solidFill>
                  <a:srgbClr val="646464"/>
                </a:solidFill>
                <a:latin typeface="Consolas" panose="020B0609020204030204" pitchFamily="49" charset="0"/>
              </a:rPr>
              <a:t>CascadeType.ALL</a:t>
            </a:r>
            <a:r>
              <a:rPr lang="en-US" sz="1300" dirty="0">
                <a:solidFill>
                  <a:srgbClr val="646464"/>
                </a:solidFill>
                <a:latin typeface="Consolas" panose="020B0609020204030204" pitchFamily="49" charset="0"/>
              </a:rPr>
              <a:t>)</a:t>
            </a:r>
          </a:p>
          <a:p>
            <a:r>
              <a:rPr lang="en-US" sz="1300" dirty="0">
                <a:solidFill>
                  <a:srgbClr val="646464"/>
                </a:solidFill>
                <a:latin typeface="Consolas" panose="020B0609020204030204" pitchFamily="49" charset="0"/>
              </a:rPr>
              <a:t>  @</a:t>
            </a:r>
            <a:r>
              <a:rPr lang="en-US" sz="1300" dirty="0" err="1">
                <a:solidFill>
                  <a:srgbClr val="646464"/>
                </a:solidFill>
                <a:latin typeface="Consolas" panose="020B0609020204030204" pitchFamily="49" charset="0"/>
              </a:rPr>
              <a:t>JoinTable</a:t>
            </a:r>
            <a:r>
              <a:rPr lang="en-US" sz="1300" dirty="0">
                <a:solidFill>
                  <a:srgbClr val="646464"/>
                </a:solidFill>
                <a:latin typeface="Consolas" panose="020B0609020204030204" pitchFamily="49" charset="0"/>
              </a:rPr>
              <a:t>(name = "</a:t>
            </a:r>
            <a:r>
              <a:rPr lang="en-US" sz="1300" dirty="0" err="1">
                <a:solidFill>
                  <a:srgbClr val="646464"/>
                </a:solidFill>
                <a:latin typeface="Consolas" panose="020B0609020204030204" pitchFamily="49" charset="0"/>
              </a:rPr>
              <a:t>tb_EntityB</a:t>
            </a:r>
            <a:r>
              <a:rPr lang="en-US" sz="1300" dirty="0">
                <a:solidFill>
                  <a:srgbClr val="646464"/>
                </a:solidFill>
                <a:latin typeface="Consolas" panose="020B0609020204030204" pitchFamily="49" charset="0"/>
              </a:rPr>
              <a:t>",</a:t>
            </a:r>
          </a:p>
          <a:p>
            <a:r>
              <a:rPr lang="en-US" sz="1300" dirty="0">
                <a:solidFill>
                  <a:srgbClr val="646464"/>
                </a:solidFill>
                <a:latin typeface="Consolas" panose="020B0609020204030204" pitchFamily="49" charset="0"/>
              </a:rPr>
              <a:t>        </a:t>
            </a:r>
            <a:r>
              <a:rPr lang="en-US" sz="1300" dirty="0" err="1">
                <a:solidFill>
                  <a:srgbClr val="646464"/>
                </a:solidFill>
                <a:latin typeface="Consolas" panose="020B0609020204030204" pitchFamily="49" charset="0"/>
              </a:rPr>
              <a:t>joinColumns</a:t>
            </a:r>
            <a:r>
              <a:rPr lang="en-US" sz="1300" dirty="0">
                <a:solidFill>
                  <a:srgbClr val="646464"/>
                </a:solidFill>
                <a:latin typeface="Consolas" panose="020B0609020204030204" pitchFamily="49" charset="0"/>
              </a:rPr>
              <a:t> = {@JoinColumn(name = "</a:t>
            </a:r>
            <a:r>
              <a:rPr lang="en-US" sz="1300" dirty="0" err="1">
                <a:solidFill>
                  <a:srgbClr val="646464"/>
                </a:solidFill>
                <a:latin typeface="Consolas" panose="020B0609020204030204" pitchFamily="49" charset="0"/>
              </a:rPr>
              <a:t>EntityA_id</a:t>
            </a:r>
            <a:r>
              <a:rPr lang="en-US" sz="1300" dirty="0">
                <a:solidFill>
                  <a:srgbClr val="646464"/>
                </a:solidFill>
                <a:latin typeface="Consolas" panose="020B0609020204030204" pitchFamily="49" charset="0"/>
              </a:rPr>
              <a:t>", </a:t>
            </a:r>
            <a:r>
              <a:rPr lang="en-US" sz="1300" dirty="0" err="1">
                <a:solidFill>
                  <a:srgbClr val="646464"/>
                </a:solidFill>
                <a:latin typeface="Consolas" panose="020B0609020204030204" pitchFamily="49" charset="0"/>
              </a:rPr>
              <a:t>referencedColumnName</a:t>
            </a:r>
            <a:r>
              <a:rPr lang="en-US" sz="1300" dirty="0">
                <a:solidFill>
                  <a:srgbClr val="646464"/>
                </a:solidFill>
                <a:latin typeface="Consolas" panose="020B0609020204030204" pitchFamily="49" charset="0"/>
              </a:rPr>
              <a:t> = "id")},</a:t>
            </a:r>
          </a:p>
          <a:p>
            <a:r>
              <a:rPr lang="en-US" sz="1300" dirty="0">
                <a:solidFill>
                  <a:srgbClr val="646464"/>
                </a:solidFill>
                <a:latin typeface="Consolas" panose="020B0609020204030204" pitchFamily="49" charset="0"/>
              </a:rPr>
              <a:t>        </a:t>
            </a:r>
            <a:r>
              <a:rPr lang="en-US" sz="1300" dirty="0" err="1">
                <a:solidFill>
                  <a:srgbClr val="646464"/>
                </a:solidFill>
                <a:latin typeface="Consolas" panose="020B0609020204030204" pitchFamily="49" charset="0"/>
              </a:rPr>
              <a:t>inverseJoinColumns</a:t>
            </a:r>
            <a:r>
              <a:rPr lang="en-US" sz="1300" dirty="0">
                <a:solidFill>
                  <a:srgbClr val="646464"/>
                </a:solidFill>
                <a:latin typeface="Consolas" panose="020B0609020204030204" pitchFamily="49" charset="0"/>
              </a:rPr>
              <a:t> = {@JoinColumn(name = "</a:t>
            </a:r>
            <a:r>
              <a:rPr lang="en-US" sz="1300" dirty="0" err="1">
                <a:solidFill>
                  <a:srgbClr val="646464"/>
                </a:solidFill>
                <a:latin typeface="Consolas" panose="020B0609020204030204" pitchFamily="49" charset="0"/>
              </a:rPr>
              <a:t>EntityB_id</a:t>
            </a:r>
            <a:r>
              <a:rPr lang="en-US" sz="1300" dirty="0">
                <a:solidFill>
                  <a:srgbClr val="646464"/>
                </a:solidFill>
                <a:latin typeface="Consolas" panose="020B0609020204030204" pitchFamily="49" charset="0"/>
              </a:rPr>
              <a:t>", </a:t>
            </a:r>
            <a:r>
              <a:rPr lang="en-US" sz="1300" dirty="0" err="1">
                <a:solidFill>
                  <a:srgbClr val="646464"/>
                </a:solidFill>
                <a:latin typeface="Consolas" panose="020B0609020204030204" pitchFamily="49" charset="0"/>
              </a:rPr>
              <a:t>referencedColumnName</a:t>
            </a:r>
            <a:r>
              <a:rPr lang="en-US" sz="1300" dirty="0">
                <a:solidFill>
                  <a:srgbClr val="646464"/>
                </a:solidFill>
                <a:latin typeface="Consolas" panose="020B0609020204030204" pitchFamily="49" charset="0"/>
              </a:rPr>
              <a:t> = "id")}</a:t>
            </a:r>
          </a:p>
          <a:p>
            <a:r>
              <a:rPr lang="en-US" sz="1300" dirty="0">
                <a:solidFill>
                  <a:srgbClr val="646464"/>
                </a:solidFill>
                <a:latin typeface="Consolas" panose="020B0609020204030204" pitchFamily="49" charset="0"/>
              </a:rPr>
              <a:t>  )</a:t>
            </a:r>
          </a:p>
          <a:p>
            <a:r>
              <a:rPr lang="en-US" sz="1300" dirty="0">
                <a:latin typeface="Consolas" panose="020B0609020204030204" pitchFamily="49" charset="0"/>
              </a:rPr>
              <a:t>  </a:t>
            </a:r>
            <a:r>
              <a:rPr lang="en-US" sz="1300" dirty="0">
                <a:solidFill>
                  <a:srgbClr val="7F0055"/>
                </a:solidFill>
                <a:latin typeface="Consolas" panose="020B0609020204030204" pitchFamily="49" charset="0"/>
              </a:rPr>
              <a:t>private</a:t>
            </a:r>
            <a:r>
              <a:rPr lang="en-US" sz="1300" dirty="0">
                <a:latin typeface="Consolas" panose="020B0609020204030204" pitchFamily="49" charset="0"/>
              </a:rPr>
              <a:t> </a:t>
            </a:r>
            <a:r>
              <a:rPr lang="en-US" sz="1300" dirty="0" err="1">
                <a:latin typeface="Consolas" panose="020B0609020204030204" pitchFamily="49" charset="0"/>
              </a:rPr>
              <a:t>EntityB</a:t>
            </a:r>
            <a:r>
              <a:rPr lang="en-US" sz="1300" dirty="0">
                <a:latin typeface="Consolas" panose="020B0609020204030204" pitchFamily="49" charset="0"/>
              </a:rPr>
              <a:t> </a:t>
            </a:r>
            <a:r>
              <a:rPr lang="en-US" sz="1300" dirty="0" err="1">
                <a:solidFill>
                  <a:srgbClr val="0000C0"/>
                </a:solidFill>
                <a:latin typeface="Consolas" panose="020B0609020204030204" pitchFamily="49" charset="0"/>
              </a:rPr>
              <a:t>entityB</a:t>
            </a:r>
            <a:r>
              <a:rPr lang="en-US" sz="1300" dirty="0">
                <a:latin typeface="Consolas" panose="020B0609020204030204" pitchFamily="49" charset="0"/>
              </a:rPr>
              <a:t>;</a:t>
            </a:r>
          </a:p>
          <a:p>
            <a:r>
              <a:rPr lang="en-US" sz="1300" dirty="0">
                <a:latin typeface="Consolas" panose="020B0609020204030204" pitchFamily="49" charset="0"/>
              </a:rPr>
              <a:t>  </a:t>
            </a:r>
            <a:r>
              <a:rPr lang="en-US" sz="1300" dirty="0">
                <a:solidFill>
                  <a:srgbClr val="3F7F5F"/>
                </a:solidFill>
                <a:latin typeface="Consolas" panose="020B0609020204030204" pitchFamily="49" charset="0"/>
              </a:rPr>
              <a:t>//constructors, getter and setter</a:t>
            </a:r>
          </a:p>
          <a:p>
            <a:r>
              <a:rPr lang="en-US" sz="1300" dirty="0">
                <a:latin typeface="Consolas" panose="020B0609020204030204" pitchFamily="49" charset="0"/>
              </a:rPr>
              <a:t>}</a:t>
            </a:r>
          </a:p>
        </p:txBody>
      </p:sp>
    </p:spTree>
    <p:extLst>
      <p:ext uri="{BB962C8B-B14F-4D97-AF65-F5344CB8AC3E}">
        <p14:creationId xmlns:p14="http://schemas.microsoft.com/office/powerpoint/2010/main" val="3268550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err="1"/>
              <a:t>ÁNH</a:t>
            </a:r>
            <a:r>
              <a:rPr lang="en-US" altLang="en-US" sz="2200" dirty="0"/>
              <a:t> </a:t>
            </a:r>
            <a:r>
              <a:rPr lang="en-US" altLang="en-US" sz="2200" dirty="0" err="1"/>
              <a:t>XẠ</a:t>
            </a:r>
            <a:r>
              <a:rPr lang="en-US" altLang="en-US" sz="2200" dirty="0"/>
              <a:t> 1-1</a:t>
            </a:r>
          </a:p>
        </p:txBody>
      </p:sp>
      <p:sp>
        <p:nvSpPr>
          <p:cNvPr id="2" name="Rectangle 1"/>
          <p:cNvSpPr/>
          <p:nvPr/>
        </p:nvSpPr>
        <p:spPr>
          <a:xfrm>
            <a:off x="102794" y="1282482"/>
            <a:ext cx="2691763" cy="338554"/>
          </a:xfrm>
          <a:prstGeom prst="rect">
            <a:avLst/>
          </a:prstGeom>
        </p:spPr>
        <p:txBody>
          <a:bodyPr wrap="none">
            <a:spAutoFit/>
          </a:bodyPr>
          <a:lstStyle/>
          <a:p>
            <a:r>
              <a:rPr lang="vi-VN" sz="1600" dirty="0"/>
              <a:t>Ánh xạ 1-1 với </a:t>
            </a:r>
            <a:r>
              <a:rPr lang="en-US" sz="1600" dirty="0" err="1"/>
              <a:t>bảng</a:t>
            </a:r>
            <a:r>
              <a:rPr lang="en-US" sz="1600" dirty="0"/>
              <a:t> </a:t>
            </a:r>
            <a:r>
              <a:rPr lang="en-US" sz="1600" dirty="0" err="1"/>
              <a:t>kết</a:t>
            </a:r>
            <a:r>
              <a:rPr lang="en-US" sz="1600" dirty="0"/>
              <a:t> </a:t>
            </a:r>
            <a:r>
              <a:rPr lang="en-US" sz="1600" dirty="0" err="1"/>
              <a:t>nối</a:t>
            </a:r>
            <a:endParaRPr lang="vi-VN" sz="1600" dirty="0"/>
          </a:p>
        </p:txBody>
      </p:sp>
      <p:sp>
        <p:nvSpPr>
          <p:cNvPr id="11" name="Rectangle 10"/>
          <p:cNvSpPr/>
          <p:nvPr/>
        </p:nvSpPr>
        <p:spPr>
          <a:xfrm>
            <a:off x="249766" y="1801937"/>
            <a:ext cx="8741833" cy="3108543"/>
          </a:xfrm>
          <a:prstGeom prst="rect">
            <a:avLst/>
          </a:prstGeom>
          <a:ln>
            <a:solidFill>
              <a:srgbClr val="FF0000"/>
            </a:solidFill>
          </a:ln>
        </p:spPr>
        <p:txBody>
          <a:bodyPr wrap="square">
            <a:spAutoFit/>
          </a:bodyPr>
          <a:lstStyle/>
          <a:p>
            <a:r>
              <a:rPr lang="en-US" dirty="0">
                <a:solidFill>
                  <a:srgbClr val="7F0055"/>
                </a:solidFill>
                <a:latin typeface="Consolas" panose="020B0609020204030204" pitchFamily="49" charset="0"/>
              </a:rPr>
              <a:t>import</a:t>
            </a:r>
            <a:r>
              <a:rPr lang="en-US" dirty="0">
                <a:latin typeface="Consolas" panose="020B0609020204030204" pitchFamily="49" charset="0"/>
              </a:rPr>
              <a:t> </a:t>
            </a:r>
            <a:r>
              <a:rPr lang="en-US" dirty="0" err="1">
                <a:latin typeface="Consolas" panose="020B0609020204030204" pitchFamily="49" charset="0"/>
              </a:rPr>
              <a:t>javax.persistence</a:t>
            </a:r>
            <a:r>
              <a:rPr lang="en-US" dirty="0">
                <a:latin typeface="Consolas" panose="020B0609020204030204" pitchFamily="49" charset="0"/>
              </a:rPr>
              <a:t>.*;</a:t>
            </a:r>
          </a:p>
          <a:p>
            <a:endParaRPr lang="en-US" dirty="0">
              <a:latin typeface="Consolas" panose="020B0609020204030204" pitchFamily="49" charset="0"/>
            </a:endParaRPr>
          </a:p>
          <a:p>
            <a:r>
              <a:rPr lang="en-US" dirty="0">
                <a:solidFill>
                  <a:srgbClr val="646464"/>
                </a:solidFill>
                <a:latin typeface="Consolas" panose="020B0609020204030204" pitchFamily="49" charset="0"/>
              </a:rPr>
              <a:t>@Entity</a:t>
            </a:r>
          </a:p>
          <a:p>
            <a:r>
              <a:rPr lang="en-US" dirty="0">
                <a:solidFill>
                  <a:srgbClr val="646464"/>
                </a:solidFill>
                <a:latin typeface="Consolas" panose="020B0609020204030204" pitchFamily="49" charset="0"/>
              </a:rPr>
              <a:t>@Table(name = “</a:t>
            </a:r>
            <a:r>
              <a:rPr lang="en-US" dirty="0" err="1">
                <a:solidFill>
                  <a:srgbClr val="646464"/>
                </a:solidFill>
                <a:latin typeface="Consolas" panose="020B0609020204030204" pitchFamily="49" charset="0"/>
              </a:rPr>
              <a:t>tb_EntityB</a:t>
            </a:r>
            <a:r>
              <a:rPr lang="en-US" dirty="0">
                <a:solidFill>
                  <a:srgbClr val="646464"/>
                </a:solidFill>
                <a:latin typeface="Consolas" panose="020B0609020204030204" pitchFamily="49" charset="0"/>
              </a:rPr>
              <a:t>")</a:t>
            </a:r>
          </a:p>
          <a:p>
            <a:r>
              <a:rPr lang="en-US" dirty="0">
                <a:solidFill>
                  <a:srgbClr val="7F0055"/>
                </a:solidFill>
                <a:latin typeface="Consolas" panose="020B0609020204030204" pitchFamily="49" charset="0"/>
              </a:rPr>
              <a:t>public</a:t>
            </a:r>
            <a:r>
              <a:rPr lang="en-US" dirty="0">
                <a:latin typeface="Consolas" panose="020B0609020204030204" pitchFamily="49" charset="0"/>
              </a:rPr>
              <a:t> </a:t>
            </a:r>
            <a:r>
              <a:rPr lang="en-US" dirty="0">
                <a:solidFill>
                  <a:srgbClr val="7F0055"/>
                </a:solidFill>
                <a:latin typeface="Consolas" panose="020B0609020204030204" pitchFamily="49" charset="0"/>
              </a:rPr>
              <a:t>class</a:t>
            </a:r>
            <a:r>
              <a:rPr lang="en-US" dirty="0">
                <a:latin typeface="Consolas" panose="020B0609020204030204" pitchFamily="49" charset="0"/>
              </a:rPr>
              <a:t> </a:t>
            </a:r>
            <a:r>
              <a:rPr lang="en-US" dirty="0" err="1">
                <a:latin typeface="Consolas" panose="020B0609020204030204" pitchFamily="49" charset="0"/>
              </a:rPr>
              <a:t>EntityB</a:t>
            </a:r>
            <a:r>
              <a:rPr lang="en-US" dirty="0">
                <a:latin typeface="Consolas" panose="020B0609020204030204" pitchFamily="49" charset="0"/>
              </a:rPr>
              <a:t> {</a:t>
            </a:r>
          </a:p>
          <a:p>
            <a:r>
              <a:rPr lang="en-US" dirty="0">
                <a:solidFill>
                  <a:srgbClr val="646464"/>
                </a:solidFill>
                <a:latin typeface="Consolas" panose="020B0609020204030204" pitchFamily="49" charset="0"/>
              </a:rPr>
              <a:t>  @Id</a:t>
            </a:r>
          </a:p>
          <a:p>
            <a:r>
              <a:rPr lang="en-US" dirty="0">
                <a:solidFill>
                  <a:srgbClr val="646464"/>
                </a:solidFill>
                <a:latin typeface="Consolas" panose="020B0609020204030204" pitchFamily="49" charset="0"/>
              </a:rPr>
              <a:t>  @</a:t>
            </a:r>
            <a:r>
              <a:rPr lang="en-US" dirty="0" err="1">
                <a:solidFill>
                  <a:srgbClr val="646464"/>
                </a:solidFill>
                <a:latin typeface="Consolas" panose="020B0609020204030204" pitchFamily="49" charset="0"/>
              </a:rPr>
              <a:t>GeneratedValue</a:t>
            </a:r>
            <a:r>
              <a:rPr lang="en-US" dirty="0">
                <a:solidFill>
                  <a:srgbClr val="646464"/>
                </a:solidFill>
                <a:latin typeface="Consolas" panose="020B0609020204030204" pitchFamily="49" charset="0"/>
              </a:rPr>
              <a:t>(strategy = </a:t>
            </a:r>
            <a:r>
              <a:rPr lang="en-US" dirty="0" err="1">
                <a:solidFill>
                  <a:srgbClr val="646464"/>
                </a:solidFill>
                <a:latin typeface="Consolas" panose="020B0609020204030204" pitchFamily="49" charset="0"/>
              </a:rPr>
              <a:t>GenerationType.IDENTITY</a:t>
            </a:r>
            <a:r>
              <a:rPr lang="en-US" dirty="0">
                <a:solidFill>
                  <a:srgbClr val="646464"/>
                </a:solidFill>
                <a:latin typeface="Consolas" panose="020B0609020204030204" pitchFamily="49" charset="0"/>
              </a:rPr>
              <a:t>)</a:t>
            </a:r>
          </a:p>
          <a:p>
            <a:r>
              <a:rPr lang="en-US" dirty="0">
                <a:solidFill>
                  <a:srgbClr val="7F0055"/>
                </a:solidFill>
                <a:latin typeface="Consolas" panose="020B0609020204030204" pitchFamily="49" charset="0"/>
              </a:rPr>
              <a:t>  private</a:t>
            </a:r>
            <a:r>
              <a:rPr lang="en-US" dirty="0">
                <a:latin typeface="Consolas" panose="020B0609020204030204" pitchFamily="49" charset="0"/>
              </a:rPr>
              <a:t> </a:t>
            </a:r>
            <a:r>
              <a:rPr lang="en-US" dirty="0" err="1">
                <a:solidFill>
                  <a:srgbClr val="7F0055"/>
                </a:solidFill>
                <a:latin typeface="Consolas" panose="020B0609020204030204" pitchFamily="49" charset="0"/>
              </a:rPr>
              <a:t>int</a:t>
            </a:r>
            <a:r>
              <a:rPr lang="en-US" dirty="0">
                <a:latin typeface="Consolas" panose="020B0609020204030204" pitchFamily="49" charset="0"/>
              </a:rPr>
              <a:t> </a:t>
            </a:r>
            <a:r>
              <a:rPr lang="en-US" dirty="0" err="1">
                <a:solidFill>
                  <a:srgbClr val="0000C0"/>
                </a:solidFill>
                <a:latin typeface="Consolas" panose="020B0609020204030204" pitchFamily="49" charset="0"/>
              </a:rPr>
              <a:t>myIdB</a:t>
            </a:r>
            <a:r>
              <a:rPr lang="en-US" dirty="0">
                <a:latin typeface="Consolas" panose="020B0609020204030204" pitchFamily="49" charset="0"/>
              </a:rPr>
              <a:t>;</a:t>
            </a:r>
          </a:p>
          <a:p>
            <a:endParaRPr lang="en-US" dirty="0">
              <a:solidFill>
                <a:srgbClr val="646464"/>
              </a:solidFill>
              <a:latin typeface="Consolas" panose="020B0609020204030204" pitchFamily="49" charset="0"/>
            </a:endParaRPr>
          </a:p>
          <a:p>
            <a:r>
              <a:rPr lang="en-US" dirty="0">
                <a:solidFill>
                  <a:srgbClr val="7F0055"/>
                </a:solidFill>
                <a:latin typeface="Consolas" panose="020B0609020204030204" pitchFamily="49" charset="0"/>
              </a:rPr>
              <a:t>  </a:t>
            </a:r>
            <a:r>
              <a:rPr lang="en-US" dirty="0">
                <a:solidFill>
                  <a:srgbClr val="646464"/>
                </a:solidFill>
                <a:latin typeface="Consolas" panose="020B0609020204030204" pitchFamily="49" charset="0"/>
              </a:rPr>
              <a:t>@</a:t>
            </a:r>
            <a:r>
              <a:rPr lang="en-US" dirty="0" err="1">
                <a:solidFill>
                  <a:srgbClr val="646464"/>
                </a:solidFill>
                <a:latin typeface="Consolas" panose="020B0609020204030204" pitchFamily="49" charset="0"/>
              </a:rPr>
              <a:t>OneToOne</a:t>
            </a:r>
            <a:r>
              <a:rPr lang="en-US" dirty="0">
                <a:solidFill>
                  <a:srgbClr val="646464"/>
                </a:solidFill>
                <a:latin typeface="Consolas" panose="020B0609020204030204" pitchFamily="49" charset="0"/>
              </a:rPr>
              <a:t>(</a:t>
            </a:r>
            <a:r>
              <a:rPr lang="en-US" dirty="0" err="1">
                <a:solidFill>
                  <a:srgbClr val="646464"/>
                </a:solidFill>
                <a:latin typeface="Consolas" panose="020B0609020204030204" pitchFamily="49" charset="0"/>
              </a:rPr>
              <a:t>mappedBy</a:t>
            </a:r>
            <a:r>
              <a:rPr lang="en-US" dirty="0">
                <a:solidFill>
                  <a:srgbClr val="646464"/>
                </a:solidFill>
                <a:latin typeface="Consolas" panose="020B0609020204030204" pitchFamily="49" charset="0"/>
              </a:rPr>
              <a:t> = “</a:t>
            </a:r>
            <a:r>
              <a:rPr lang="en-US" dirty="0" err="1">
                <a:solidFill>
                  <a:srgbClr val="646464"/>
                </a:solidFill>
                <a:latin typeface="Consolas" panose="020B0609020204030204" pitchFamily="49" charset="0"/>
              </a:rPr>
              <a:t>entityB</a:t>
            </a:r>
            <a:r>
              <a:rPr lang="en-US" dirty="0">
                <a:solidFill>
                  <a:srgbClr val="646464"/>
                </a:solidFill>
                <a:latin typeface="Consolas" panose="020B0609020204030204" pitchFamily="49" charset="0"/>
              </a:rPr>
              <a:t>")</a:t>
            </a:r>
          </a:p>
          <a:p>
            <a:r>
              <a:rPr lang="en-US" dirty="0">
                <a:solidFill>
                  <a:srgbClr val="7F0055"/>
                </a:solidFill>
                <a:latin typeface="Consolas" panose="020B0609020204030204" pitchFamily="49" charset="0"/>
              </a:rPr>
              <a:t>  private </a:t>
            </a:r>
            <a:r>
              <a:rPr lang="en-US" dirty="0" err="1">
                <a:latin typeface="Consolas" panose="020B0609020204030204" pitchFamily="49" charset="0"/>
              </a:rPr>
              <a:t>EntityA</a:t>
            </a:r>
            <a:r>
              <a:rPr lang="en-US" dirty="0">
                <a:latin typeface="Consolas" panose="020B0609020204030204" pitchFamily="49" charset="0"/>
              </a:rPr>
              <a:t> </a:t>
            </a:r>
            <a:r>
              <a:rPr lang="en-US" dirty="0" err="1">
                <a:solidFill>
                  <a:srgbClr val="7F0055"/>
                </a:solidFill>
                <a:latin typeface="Consolas" panose="020B0609020204030204" pitchFamily="49" charset="0"/>
              </a:rPr>
              <a:t>entityA</a:t>
            </a:r>
            <a:r>
              <a:rPr lang="en-US" dirty="0">
                <a:solidFill>
                  <a:srgbClr val="7F0055"/>
                </a:solidFill>
                <a:latin typeface="Consolas" panose="020B0609020204030204" pitchFamily="49" charset="0"/>
              </a:rPr>
              <a:t> ;</a:t>
            </a:r>
          </a:p>
          <a:p>
            <a:r>
              <a:rPr lang="en-US" dirty="0">
                <a:solidFill>
                  <a:srgbClr val="7F0055"/>
                </a:solidFill>
                <a:latin typeface="Consolas" panose="020B0609020204030204" pitchFamily="49" charset="0"/>
              </a:rPr>
              <a:t>  </a:t>
            </a:r>
            <a:endParaRPr lang="en-US" dirty="0">
              <a:solidFill>
                <a:srgbClr val="3F7F5F"/>
              </a:solidFill>
              <a:latin typeface="Consolas" panose="020B0609020204030204" pitchFamily="49" charset="0"/>
            </a:endParaRPr>
          </a:p>
          <a:p>
            <a:r>
              <a:rPr lang="en-US" dirty="0">
                <a:solidFill>
                  <a:srgbClr val="3F7F5F"/>
                </a:solidFill>
                <a:latin typeface="Consolas" panose="020B0609020204030204" pitchFamily="49" charset="0"/>
              </a:rPr>
              <a:t>  //constructors, getter and setter</a:t>
            </a:r>
          </a:p>
          <a:p>
            <a:r>
              <a:rPr lang="en-US" dirty="0">
                <a:latin typeface="Consolas" panose="020B0609020204030204" pitchFamily="49" charset="0"/>
              </a:rPr>
              <a:t>}</a:t>
            </a:r>
          </a:p>
        </p:txBody>
      </p:sp>
    </p:spTree>
    <p:extLst>
      <p:ext uri="{BB962C8B-B14F-4D97-AF65-F5344CB8AC3E}">
        <p14:creationId xmlns:p14="http://schemas.microsoft.com/office/powerpoint/2010/main" val="2795405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nn-NO" altLang="en-US" sz="2200" dirty="0"/>
              <a:t>LUỒNG JDBC</a:t>
            </a:r>
            <a:endParaRPr lang="en-US" altLang="en-US" sz="2200" dirty="0"/>
          </a:p>
        </p:txBody>
      </p:sp>
      <p:sp>
        <p:nvSpPr>
          <p:cNvPr id="9" name="Rectangle 8"/>
          <p:cNvSpPr/>
          <p:nvPr/>
        </p:nvSpPr>
        <p:spPr>
          <a:xfrm>
            <a:off x="99060" y="1672116"/>
            <a:ext cx="3413760" cy="2507866"/>
          </a:xfrm>
          <a:prstGeom prst="rect">
            <a:avLst/>
          </a:prstGeom>
        </p:spPr>
        <p:txBody>
          <a:bodyPr wrap="square">
            <a:spAutoFit/>
          </a:bodyPr>
          <a:lstStyle/>
          <a:p>
            <a:pPr algn="just">
              <a:lnSpc>
                <a:spcPct val="107000"/>
              </a:lnSpc>
              <a:spcAft>
                <a:spcPts val="800"/>
              </a:spcAft>
            </a:pP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JDBC giúp viết các ứng dụng Java quản lý ba hoạt động lập trình sau:</a:t>
            </a:r>
          </a:p>
          <a:p>
            <a:pPr algn="just">
              <a:lnSpc>
                <a:spcPct val="107000"/>
              </a:lnSpc>
              <a:spcAft>
                <a:spcPts val="800"/>
              </a:spcAft>
            </a:pP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Kết nối với nguồn dữ liệu</a:t>
            </a:r>
            <a:endPar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a:p>
            <a:pPr algn="just">
              <a:lnSpc>
                <a:spcPct val="107000"/>
              </a:lnSpc>
              <a:spcAft>
                <a:spcPts val="800"/>
              </a:spcAft>
            </a:pP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Gửi truy vấn và cập nhật câu lệnh vào cơ sở dữ liệu</a:t>
            </a:r>
          </a:p>
          <a:p>
            <a:pPr algn="just">
              <a:lnSpc>
                <a:spcPct val="107000"/>
              </a:lnSpc>
              <a:spcAft>
                <a:spcPts val="800"/>
              </a:spcAft>
            </a:pP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Truy xuất và xử lý kết quả nhận được từ cơ sở dữ liệu để trả lời truy vấn của người dùng</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a:t>
            </a:r>
            <a:endPar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p:txBody>
      </p:sp>
      <p:pic>
        <p:nvPicPr>
          <p:cNvPr id="5" name="Picture 4" descr="https://4.bp.blogspot.com/-OIiezx01y7M/W78-Ort5u4I/AAAAAAAAEPY/a7zeUmu2McsUzoqS5_wSf_1jQmYFRCZHACLcBGAs/s1600/jdbc.jpg"/>
          <p:cNvPicPr/>
          <p:nvPr/>
        </p:nvPicPr>
        <p:blipFill rotWithShape="1">
          <a:blip r:embed="rId2">
            <a:extLst>
              <a:ext uri="{28A0092B-C50C-407E-A947-70E740481C1C}">
                <a14:useLocalDpi xmlns:a14="http://schemas.microsoft.com/office/drawing/2010/main" val="0"/>
              </a:ext>
            </a:extLst>
          </a:blip>
          <a:srcRect l="5516" t="22770" r="6280" b="8614"/>
          <a:stretch/>
        </p:blipFill>
        <p:spPr bwMode="auto">
          <a:xfrm>
            <a:off x="3668395" y="1630680"/>
            <a:ext cx="5407025" cy="2446020"/>
          </a:xfrm>
          <a:prstGeom prst="rect">
            <a:avLst/>
          </a:prstGeom>
          <a:noFill/>
          <a:ln>
            <a:solidFill>
              <a:srgbClr val="FF0000"/>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986999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err="1"/>
              <a:t>ÁNH</a:t>
            </a:r>
            <a:r>
              <a:rPr lang="en-US" altLang="en-US" sz="2200" dirty="0"/>
              <a:t> </a:t>
            </a:r>
            <a:r>
              <a:rPr lang="en-US" altLang="en-US" sz="2200" dirty="0" err="1"/>
              <a:t>XẠ</a:t>
            </a:r>
            <a:r>
              <a:rPr lang="en-US" altLang="en-US" sz="2200" dirty="0"/>
              <a:t> 1-1</a:t>
            </a:r>
          </a:p>
        </p:txBody>
      </p:sp>
      <p:pic>
        <p:nvPicPr>
          <p:cNvPr id="6" name="Picture 5"/>
          <p:cNvPicPr>
            <a:picLocks noChangeAspect="1"/>
          </p:cNvPicPr>
          <p:nvPr/>
        </p:nvPicPr>
        <p:blipFill>
          <a:blip r:embed="rId2"/>
          <a:stretch>
            <a:fillRect/>
          </a:stretch>
        </p:blipFill>
        <p:spPr>
          <a:xfrm>
            <a:off x="4315777" y="1250632"/>
            <a:ext cx="4657725" cy="1819275"/>
          </a:xfrm>
          <a:prstGeom prst="rect">
            <a:avLst/>
          </a:prstGeom>
        </p:spPr>
      </p:pic>
      <p:pic>
        <p:nvPicPr>
          <p:cNvPr id="7" name="Picture 6"/>
          <p:cNvPicPr>
            <a:picLocks noChangeAspect="1"/>
          </p:cNvPicPr>
          <p:nvPr/>
        </p:nvPicPr>
        <p:blipFill>
          <a:blip r:embed="rId3"/>
          <a:stretch>
            <a:fillRect/>
          </a:stretch>
        </p:blipFill>
        <p:spPr>
          <a:xfrm>
            <a:off x="4666594" y="3159423"/>
            <a:ext cx="4088786" cy="1924378"/>
          </a:xfrm>
          <a:prstGeom prst="rect">
            <a:avLst/>
          </a:prstGeom>
          <a:ln>
            <a:solidFill>
              <a:srgbClr val="FF0000"/>
            </a:solidFill>
          </a:ln>
        </p:spPr>
      </p:pic>
      <p:pic>
        <p:nvPicPr>
          <p:cNvPr id="8" name="Picture 7"/>
          <p:cNvPicPr>
            <a:picLocks noChangeAspect="1"/>
          </p:cNvPicPr>
          <p:nvPr/>
        </p:nvPicPr>
        <p:blipFill>
          <a:blip r:embed="rId4"/>
          <a:stretch>
            <a:fillRect/>
          </a:stretch>
        </p:blipFill>
        <p:spPr>
          <a:xfrm>
            <a:off x="139539" y="1199472"/>
            <a:ext cx="3998122" cy="3898308"/>
          </a:xfrm>
          <a:prstGeom prst="rect">
            <a:avLst/>
          </a:prstGeom>
          <a:ln>
            <a:solidFill>
              <a:srgbClr val="FF0000"/>
            </a:solidFill>
          </a:ln>
        </p:spPr>
      </p:pic>
    </p:spTree>
    <p:extLst>
      <p:ext uri="{BB962C8B-B14F-4D97-AF65-F5344CB8AC3E}">
        <p14:creationId xmlns:p14="http://schemas.microsoft.com/office/powerpoint/2010/main" val="30509824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err="1"/>
              <a:t>ÁNH</a:t>
            </a:r>
            <a:r>
              <a:rPr lang="en-US" altLang="en-US" sz="2200" dirty="0"/>
              <a:t> </a:t>
            </a:r>
            <a:r>
              <a:rPr lang="en-US" altLang="en-US" sz="2200" dirty="0" err="1"/>
              <a:t>XẠ</a:t>
            </a:r>
            <a:r>
              <a:rPr lang="en-US" altLang="en-US" sz="2200" dirty="0"/>
              <a:t> 1-n</a:t>
            </a:r>
          </a:p>
        </p:txBody>
      </p:sp>
      <p:pic>
        <p:nvPicPr>
          <p:cNvPr id="7" name="Picture 6"/>
          <p:cNvPicPr>
            <a:picLocks noChangeAspect="1"/>
          </p:cNvPicPr>
          <p:nvPr/>
        </p:nvPicPr>
        <p:blipFill>
          <a:blip r:embed="rId2"/>
          <a:stretch>
            <a:fillRect/>
          </a:stretch>
        </p:blipFill>
        <p:spPr>
          <a:xfrm>
            <a:off x="3690373" y="1798225"/>
            <a:ext cx="5392667" cy="2331106"/>
          </a:xfrm>
          <a:prstGeom prst="rect">
            <a:avLst/>
          </a:prstGeom>
          <a:ln>
            <a:solidFill>
              <a:srgbClr val="FF0000"/>
            </a:solidFill>
          </a:ln>
        </p:spPr>
      </p:pic>
      <p:sp>
        <p:nvSpPr>
          <p:cNvPr id="8" name="Rectangle 7"/>
          <p:cNvSpPr/>
          <p:nvPr/>
        </p:nvSpPr>
        <p:spPr>
          <a:xfrm>
            <a:off x="42335" y="1783366"/>
            <a:ext cx="3581400" cy="2314480"/>
          </a:xfrm>
          <a:prstGeom prst="rect">
            <a:avLst/>
          </a:prstGeom>
        </p:spPr>
        <p:txBody>
          <a:bodyPr wrap="square">
            <a:spAutoFit/>
          </a:bodyPr>
          <a:lstStyle/>
          <a:p>
            <a:pPr algn="just">
              <a:lnSpc>
                <a:spcPct val="120000"/>
              </a:lnSpc>
              <a:spcBef>
                <a:spcPts val="300"/>
              </a:spcBef>
              <a:spcAft>
                <a:spcPts val="300"/>
              </a:spcAft>
            </a:pP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Ánh</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xạ</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1-n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thể</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hiện</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một</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liên</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kết</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giữa</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một</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thể</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hiện</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của</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một</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thực</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thể</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này</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với</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nhiều</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thể</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hiện</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của</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một</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thực</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thể</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khác</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p>
          <a:p>
            <a:pPr algn="just">
              <a:lnSpc>
                <a:spcPct val="120000"/>
              </a:lnSpc>
              <a:spcBef>
                <a:spcPts val="300"/>
              </a:spcBef>
              <a:spcAft>
                <a:spcPts val="300"/>
              </a:spcAft>
            </a:pP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Các</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cách</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triển</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khai</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các</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loại</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ánh</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xạ</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1-1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với</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Spring Data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JPA</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20000"/>
              </a:lnSpc>
              <a:spcBef>
                <a:spcPts val="300"/>
              </a:spcBef>
              <a:spcAft>
                <a:spcPts val="300"/>
              </a:spcAft>
            </a:pP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Ánh</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xạ</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1-n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với</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khóa</a:t>
            </a:r>
            <a:r>
              <a:rPr lang="en-US" sz="160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33333"/>
                </a:solidFill>
                <a:latin typeface="Segoe UI" panose="020B0502040204020203" pitchFamily="34" charset="0"/>
                <a:ea typeface="Times New Roman" panose="02020603050405020304" pitchFamily="18" charset="0"/>
                <a:cs typeface="Times New Roman" panose="02020603050405020304" pitchFamily="18" charset="0"/>
              </a:rPr>
              <a:t>ngoại</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108404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err="1"/>
              <a:t>ÁNH</a:t>
            </a:r>
            <a:r>
              <a:rPr lang="en-US" altLang="en-US" sz="2200" dirty="0"/>
              <a:t> </a:t>
            </a:r>
            <a:r>
              <a:rPr lang="en-US" altLang="en-US" sz="2200" dirty="0" err="1"/>
              <a:t>XẠ</a:t>
            </a:r>
            <a:r>
              <a:rPr lang="en-US" altLang="en-US" sz="2200" dirty="0"/>
              <a:t> 1-n</a:t>
            </a:r>
          </a:p>
        </p:txBody>
      </p:sp>
    </p:spTree>
    <p:extLst>
      <p:ext uri="{BB962C8B-B14F-4D97-AF65-F5344CB8AC3E}">
        <p14:creationId xmlns:p14="http://schemas.microsoft.com/office/powerpoint/2010/main" val="15733541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490250" y="526350"/>
            <a:ext cx="7777450" cy="4090800"/>
          </a:xfrm>
          <a:prstGeom prst="rect">
            <a:avLst/>
          </a:prstGeom>
        </p:spPr>
        <p:txBody>
          <a:bodyPr spcFirstLastPara="1" wrap="square" lIns="91425" tIns="91425" rIns="91425" bIns="91425" anchor="ctr" anchorCtr="0">
            <a:normAutofit/>
          </a:bodyPr>
          <a:lstStyle/>
          <a:p>
            <a:pPr lvl="0">
              <a:lnSpc>
                <a:spcPct val="115000"/>
              </a:lnSpc>
            </a:pPr>
            <a:r>
              <a:rPr lang="vi-VN" dirty="0"/>
              <a:t>Kho lưu trữ (Repositories)</a:t>
            </a:r>
          </a:p>
        </p:txBody>
      </p:sp>
    </p:spTree>
    <p:extLst>
      <p:ext uri="{BB962C8B-B14F-4D97-AF65-F5344CB8AC3E}">
        <p14:creationId xmlns:p14="http://schemas.microsoft.com/office/powerpoint/2010/main" val="33629095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GIỚI </a:t>
            </a:r>
            <a:r>
              <a:rPr lang="en-US" altLang="en-US" sz="2200" dirty="0" err="1"/>
              <a:t>THIỆU</a:t>
            </a:r>
            <a:endParaRPr lang="en-US" altLang="en-US" sz="2200" dirty="0"/>
          </a:p>
        </p:txBody>
      </p:sp>
      <p:sp>
        <p:nvSpPr>
          <p:cNvPr id="7" name="Rectangle 6"/>
          <p:cNvSpPr/>
          <p:nvPr/>
        </p:nvSpPr>
        <p:spPr>
          <a:xfrm>
            <a:off x="77047" y="1286520"/>
            <a:ext cx="5211234" cy="3570208"/>
          </a:xfrm>
          <a:prstGeom prst="rect">
            <a:avLst/>
          </a:prstGeom>
        </p:spPr>
        <p:txBody>
          <a:bodyPr wrap="square">
            <a:spAutoFit/>
          </a:bodyPr>
          <a:lstStyle/>
          <a:p>
            <a:pPr algn="just">
              <a:lnSpc>
                <a:spcPct val="120000"/>
              </a:lnSpc>
              <a:spcBef>
                <a:spcPts val="300"/>
              </a:spcBef>
              <a:spcAft>
                <a:spcPts val="300"/>
              </a:spcAft>
            </a:pPr>
            <a:r>
              <a:rPr lang="en-US" sz="1800" dirty="0">
                <a:solidFill>
                  <a:srgbClr val="343A40"/>
                </a:solidFill>
                <a:latin typeface="Segoe UI" panose="020B0502040204020203" pitchFamily="34" charset="0"/>
                <a:ea typeface="Times New Roman" panose="02020603050405020304" pitchFamily="18" charset="0"/>
              </a:rPr>
              <a:t>X</a:t>
            </a:r>
            <a:r>
              <a:rPr lang="vi-VN" sz="1800" dirty="0">
                <a:solidFill>
                  <a:srgbClr val="343A40"/>
                </a:solidFill>
                <a:latin typeface="Segoe UI" panose="020B0502040204020203" pitchFamily="34" charset="0"/>
                <a:ea typeface="Times New Roman" panose="02020603050405020304" pitchFamily="18" charset="0"/>
              </a:rPr>
              <a:t>ây dựng và triển khai tầng truy </a:t>
            </a:r>
            <a:r>
              <a:rPr lang="en-US" sz="1800" dirty="0" err="1">
                <a:solidFill>
                  <a:srgbClr val="343A40"/>
                </a:solidFill>
                <a:latin typeface="Segoe UI" panose="020B0502040204020203" pitchFamily="34" charset="0"/>
                <a:ea typeface="Times New Roman" panose="02020603050405020304" pitchFamily="18" charset="0"/>
              </a:rPr>
              <a:t>xuất</a:t>
            </a:r>
            <a:r>
              <a:rPr lang="en-US" sz="1800" dirty="0">
                <a:solidFill>
                  <a:srgbClr val="343A40"/>
                </a:solidFill>
                <a:latin typeface="Segoe UI" panose="020B0502040204020203" pitchFamily="34" charset="0"/>
                <a:ea typeface="Times New Roman" panose="02020603050405020304" pitchFamily="18" charset="0"/>
              </a:rPr>
              <a:t> </a:t>
            </a:r>
            <a:r>
              <a:rPr lang="vi-VN" sz="1800" dirty="0">
                <a:solidFill>
                  <a:srgbClr val="343A40"/>
                </a:solidFill>
                <a:latin typeface="Segoe UI" panose="020B0502040204020203" pitchFamily="34" charset="0"/>
                <a:ea typeface="Times New Roman" panose="02020603050405020304" pitchFamily="18" charset="0"/>
              </a:rPr>
              <a:t>dữ liệu trong các ứng dụng </a:t>
            </a:r>
            <a:r>
              <a:rPr lang="en-US" sz="1800" dirty="0" err="1">
                <a:solidFill>
                  <a:srgbClr val="343A40"/>
                </a:solidFill>
                <a:latin typeface="Segoe UI" panose="020B0502040204020203" pitchFamily="34" charset="0"/>
                <a:ea typeface="Times New Roman" panose="02020603050405020304" pitchFamily="18" charset="0"/>
              </a:rPr>
              <a:t>thường</a:t>
            </a:r>
            <a:r>
              <a:rPr lang="en-US" sz="1800" dirty="0">
                <a:solidFill>
                  <a:srgbClr val="343A40"/>
                </a:solidFill>
                <a:latin typeface="Segoe UI" panose="020B0502040204020203" pitchFamily="34" charset="0"/>
                <a:ea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rPr>
              <a:t>phức</a:t>
            </a:r>
            <a:r>
              <a:rPr lang="en-US" sz="1800" dirty="0">
                <a:solidFill>
                  <a:srgbClr val="343A40"/>
                </a:solidFill>
                <a:latin typeface="Segoe UI" panose="020B0502040204020203" pitchFamily="34" charset="0"/>
                <a:ea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rPr>
              <a:t>tạp</a:t>
            </a:r>
            <a:r>
              <a:rPr lang="en-US" sz="1800" dirty="0">
                <a:solidFill>
                  <a:srgbClr val="343A40"/>
                </a:solidFill>
                <a:latin typeface="Segoe UI" panose="020B0502040204020203" pitchFamily="34" charset="0"/>
                <a:ea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rPr>
              <a:t>và</a:t>
            </a:r>
            <a:r>
              <a:rPr lang="en-US" sz="1800" dirty="0">
                <a:solidFill>
                  <a:srgbClr val="343A40"/>
                </a:solidFill>
                <a:latin typeface="Segoe UI" panose="020B0502040204020203" pitchFamily="34" charset="0"/>
                <a:ea typeface="Times New Roman" panose="02020603050405020304" pitchFamily="18" charset="0"/>
              </a:rPr>
              <a:t> </a:t>
            </a:r>
            <a:r>
              <a:rPr lang="vi-VN" sz="1800" dirty="0">
                <a:solidFill>
                  <a:srgbClr val="343A40"/>
                </a:solidFill>
                <a:latin typeface="Segoe UI" panose="020B0502040204020203" pitchFamily="34" charset="0"/>
                <a:ea typeface="Times New Roman" panose="02020603050405020304" pitchFamily="18" charset="0"/>
              </a:rPr>
              <a:t>cồng kền</a:t>
            </a:r>
            <a:r>
              <a:rPr lang="en-US" sz="1800" dirty="0">
                <a:solidFill>
                  <a:srgbClr val="343A40"/>
                </a:solidFill>
                <a:latin typeface="Segoe UI" panose="020B0502040204020203" pitchFamily="34" charset="0"/>
                <a:ea typeface="Times New Roman" panose="02020603050405020304" pitchFamily="18" charset="0"/>
              </a:rPr>
              <a:t>h.</a:t>
            </a:r>
          </a:p>
          <a:p>
            <a:pPr algn="just">
              <a:lnSpc>
                <a:spcPct val="120000"/>
              </a:lnSpc>
              <a:spcBef>
                <a:spcPts val="300"/>
              </a:spcBef>
              <a:spcAft>
                <a:spcPts val="300"/>
              </a:spcAft>
            </a:pPr>
            <a:r>
              <a:rPr lang="en-US" sz="1800" dirty="0">
                <a:solidFill>
                  <a:srgbClr val="343A40"/>
                </a:solidFill>
                <a:latin typeface="Segoe UI" panose="020B0502040204020203" pitchFamily="34" charset="0"/>
                <a:ea typeface="Times New Roman" panose="02020603050405020304" pitchFamily="18" charset="0"/>
              </a:rPr>
              <a:t>C</a:t>
            </a:r>
            <a:r>
              <a:rPr lang="vi-VN" sz="1800" dirty="0">
                <a:solidFill>
                  <a:srgbClr val="343A40"/>
                </a:solidFill>
                <a:latin typeface="Segoe UI" panose="020B0502040204020203" pitchFamily="34" charset="0"/>
                <a:ea typeface="Times New Roman" panose="02020603050405020304" pitchFamily="18" charset="0"/>
              </a:rPr>
              <a:t>ó nhiều thư viện và framework hỗ trợ nhưng không tránh khỏi việc phải viết lại quá nhiều mã viết sẵn trong các thư viện</a:t>
            </a:r>
            <a:endParaRPr lang="en-US" sz="1800" dirty="0">
              <a:solidFill>
                <a:srgbClr val="343A40"/>
              </a:solidFill>
              <a:latin typeface="Segoe UI" panose="020B0502040204020203" pitchFamily="34" charset="0"/>
              <a:ea typeface="Times New Roman" panose="02020603050405020304" pitchFamily="18" charset="0"/>
            </a:endParaRPr>
          </a:p>
          <a:p>
            <a:pPr algn="just">
              <a:lnSpc>
                <a:spcPct val="120000"/>
              </a:lnSpc>
              <a:spcBef>
                <a:spcPts val="300"/>
              </a:spcBef>
              <a:spcAft>
                <a:spcPts val="300"/>
              </a:spcAft>
            </a:pPr>
            <a:r>
              <a:rPr lang="vi-VN" sz="1800" dirty="0">
                <a:solidFill>
                  <a:srgbClr val="343A40"/>
                </a:solidFill>
                <a:latin typeface="Segoe UI" panose="020B0502040204020203" pitchFamily="34" charset="0"/>
                <a:ea typeface="Times New Roman" panose="02020603050405020304" pitchFamily="18" charset="0"/>
              </a:rPr>
              <a:t>Để giảm </a:t>
            </a:r>
            <a:r>
              <a:rPr lang="en-US" sz="1800" dirty="0" err="1">
                <a:solidFill>
                  <a:srgbClr val="343A40"/>
                </a:solidFill>
                <a:latin typeface="Segoe UI" panose="020B0502040204020203" pitchFamily="34" charset="0"/>
                <a:ea typeface="Times New Roman" panose="02020603050405020304" pitchFamily="18" charset="0"/>
              </a:rPr>
              <a:t>việc</a:t>
            </a:r>
            <a:r>
              <a:rPr lang="en-US" sz="1800" dirty="0">
                <a:solidFill>
                  <a:srgbClr val="343A40"/>
                </a:solidFill>
                <a:latin typeface="Segoe UI" panose="020B0502040204020203" pitchFamily="34" charset="0"/>
                <a:ea typeface="Times New Roman" panose="02020603050405020304" pitchFamily="18" charset="0"/>
              </a:rPr>
              <a:t> code </a:t>
            </a:r>
            <a:r>
              <a:rPr lang="en-US" sz="1800" dirty="0" err="1">
                <a:solidFill>
                  <a:srgbClr val="343A40"/>
                </a:solidFill>
                <a:latin typeface="Segoe UI" panose="020B0502040204020203" pitchFamily="34" charset="0"/>
                <a:ea typeface="Times New Roman" panose="02020603050405020304" pitchFamily="18" charset="0"/>
              </a:rPr>
              <a:t>lại</a:t>
            </a:r>
            <a:r>
              <a:rPr lang="vi-VN" sz="1800" dirty="0">
                <a:solidFill>
                  <a:srgbClr val="343A40"/>
                </a:solidFill>
                <a:latin typeface="Segoe UI" panose="020B0502040204020203" pitchFamily="34" charset="0"/>
                <a:ea typeface="Times New Roman" panose="02020603050405020304" pitchFamily="18" charset="0"/>
              </a:rPr>
              <a:t>, Spring cung cấp </a:t>
            </a:r>
            <a:r>
              <a:rPr lang="en-US" sz="1800" dirty="0" err="1">
                <a:solidFill>
                  <a:srgbClr val="343A40"/>
                </a:solidFill>
                <a:latin typeface="Segoe UI" panose="020B0502040204020203" pitchFamily="34" charset="0"/>
                <a:ea typeface="Times New Roman" panose="02020603050405020304" pitchFamily="18" charset="0"/>
              </a:rPr>
              <a:t>giao</a:t>
            </a:r>
            <a:r>
              <a:rPr lang="en-US" sz="1800" dirty="0">
                <a:solidFill>
                  <a:srgbClr val="343A40"/>
                </a:solidFill>
                <a:latin typeface="Segoe UI" panose="020B0502040204020203" pitchFamily="34" charset="0"/>
                <a:ea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rPr>
              <a:t>diện</a:t>
            </a:r>
            <a:r>
              <a:rPr lang="en-US" sz="1800" dirty="0">
                <a:solidFill>
                  <a:srgbClr val="343A40"/>
                </a:solidFill>
                <a:latin typeface="Segoe UI" panose="020B0502040204020203" pitchFamily="34" charset="0"/>
                <a:ea typeface="Times New Roman" panose="02020603050405020304" pitchFamily="18" charset="0"/>
              </a:rPr>
              <a:t> </a:t>
            </a:r>
            <a:r>
              <a:rPr lang="vi-VN" sz="1800" dirty="0">
                <a:solidFill>
                  <a:srgbClr val="343A40"/>
                </a:solidFill>
                <a:latin typeface="Segoe UI" panose="020B0502040204020203" pitchFamily="34" charset="0"/>
                <a:ea typeface="Times New Roman" panose="02020603050405020304" pitchFamily="18" charset="0"/>
              </a:rPr>
              <a:t>abstract reposity</a:t>
            </a:r>
            <a:r>
              <a:rPr lang="en-US" sz="1800" dirty="0">
                <a:solidFill>
                  <a:srgbClr val="343A40"/>
                </a:solidFill>
                <a:latin typeface="Segoe UI" panose="020B0502040204020203" pitchFamily="34" charset="0"/>
                <a:ea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rPr>
              <a:t>để</a:t>
            </a:r>
            <a:r>
              <a:rPr lang="en-US" sz="1800" dirty="0">
                <a:solidFill>
                  <a:srgbClr val="343A40"/>
                </a:solidFill>
                <a:latin typeface="Segoe UI" panose="020B0502040204020203" pitchFamily="34" charset="0"/>
                <a:ea typeface="Times New Roman" panose="02020603050405020304" pitchFamily="18" charset="0"/>
              </a:rPr>
              <a:t> </a:t>
            </a:r>
            <a:r>
              <a:rPr lang="vi-VN" sz="1800" dirty="0">
                <a:solidFill>
                  <a:srgbClr val="343A40"/>
                </a:solidFill>
                <a:latin typeface="Segoe UI" panose="020B0502040204020203" pitchFamily="34" charset="0"/>
                <a:ea typeface="Times New Roman" panose="02020603050405020304" pitchFamily="18" charset="0"/>
              </a:rPr>
              <a:t>giảm đáng kể </a:t>
            </a:r>
            <a:r>
              <a:rPr lang="en-US" sz="1800" dirty="0" err="1">
                <a:solidFill>
                  <a:srgbClr val="343A40"/>
                </a:solidFill>
                <a:latin typeface="Segoe UI" panose="020B0502040204020203" pitchFamily="34" charset="0"/>
                <a:ea typeface="Times New Roman" panose="02020603050405020304" pitchFamily="18" charset="0"/>
              </a:rPr>
              <a:t>việc</a:t>
            </a:r>
            <a:r>
              <a:rPr lang="en-US" sz="1800" dirty="0">
                <a:solidFill>
                  <a:srgbClr val="343A40"/>
                </a:solidFill>
                <a:latin typeface="Segoe UI" panose="020B0502040204020203" pitchFamily="34" charset="0"/>
                <a:ea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rPr>
              <a:t>viết</a:t>
            </a:r>
            <a:r>
              <a:rPr lang="en-US" sz="1800" dirty="0">
                <a:solidFill>
                  <a:srgbClr val="343A40"/>
                </a:solidFill>
                <a:latin typeface="Segoe UI" panose="020B0502040204020203" pitchFamily="34" charset="0"/>
                <a:ea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rPr>
              <a:t>lại</a:t>
            </a:r>
            <a:r>
              <a:rPr lang="en-US" sz="1800" dirty="0">
                <a:solidFill>
                  <a:srgbClr val="343A40"/>
                </a:solidFill>
                <a:latin typeface="Segoe UI" panose="020B0502040204020203" pitchFamily="34" charset="0"/>
                <a:ea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rPr>
              <a:t>mã</a:t>
            </a:r>
            <a:r>
              <a:rPr lang="en-US" sz="1800" dirty="0">
                <a:solidFill>
                  <a:srgbClr val="343A40"/>
                </a:solidFill>
                <a:latin typeface="Segoe UI" panose="020B0502040204020203" pitchFamily="34" charset="0"/>
                <a:ea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rPr>
              <a:t>và</a:t>
            </a:r>
            <a:r>
              <a:rPr lang="en-US" sz="1800" dirty="0">
                <a:solidFill>
                  <a:srgbClr val="343A40"/>
                </a:solidFill>
                <a:latin typeface="Segoe UI" panose="020B0502040204020203" pitchFamily="34" charset="0"/>
                <a:ea typeface="Times New Roman" panose="02020603050405020304" pitchFamily="18" charset="0"/>
              </a:rPr>
              <a:t> </a:t>
            </a:r>
            <a:r>
              <a:rPr lang="vi-VN" sz="1800" dirty="0">
                <a:solidFill>
                  <a:srgbClr val="343A40"/>
                </a:solidFill>
                <a:latin typeface="Segoe UI" panose="020B0502040204020203" pitchFamily="34" charset="0"/>
                <a:ea typeface="Times New Roman" panose="02020603050405020304" pitchFamily="18" charset="0"/>
              </a:rPr>
              <a:t>thực thi quá nhiều các lớp trong tầng truy cập dữ liệu</a:t>
            </a:r>
            <a:endParaRPr lang="en-US" sz="1800" dirty="0"/>
          </a:p>
        </p:txBody>
      </p:sp>
      <p:pic>
        <p:nvPicPr>
          <p:cNvPr id="2" name="Picture 1"/>
          <p:cNvPicPr>
            <a:picLocks noChangeAspect="1"/>
          </p:cNvPicPr>
          <p:nvPr/>
        </p:nvPicPr>
        <p:blipFill rotWithShape="1">
          <a:blip r:embed="rId2"/>
          <a:srcRect t="6561"/>
          <a:stretch/>
        </p:blipFill>
        <p:spPr>
          <a:xfrm>
            <a:off x="5459730" y="1691640"/>
            <a:ext cx="3629026" cy="2712720"/>
          </a:xfrm>
          <a:prstGeom prst="rect">
            <a:avLst/>
          </a:prstGeom>
        </p:spPr>
      </p:pic>
    </p:spTree>
    <p:extLst>
      <p:ext uri="{BB962C8B-B14F-4D97-AF65-F5344CB8AC3E}">
        <p14:creationId xmlns:p14="http://schemas.microsoft.com/office/powerpoint/2010/main" val="4023800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 JPAREPOSITORY</a:t>
            </a:r>
          </a:p>
        </p:txBody>
      </p:sp>
      <p:sp>
        <p:nvSpPr>
          <p:cNvPr id="7" name="Rectangle 6"/>
          <p:cNvSpPr/>
          <p:nvPr/>
        </p:nvSpPr>
        <p:spPr>
          <a:xfrm>
            <a:off x="61807" y="1515120"/>
            <a:ext cx="5531273" cy="2240613"/>
          </a:xfrm>
          <a:prstGeom prst="rect">
            <a:avLst/>
          </a:prstGeom>
        </p:spPr>
        <p:txBody>
          <a:bodyPr wrap="square">
            <a:spAutoFit/>
          </a:bodyPr>
          <a:lstStyle/>
          <a:p>
            <a:pPr algn="just">
              <a:lnSpc>
                <a:spcPct val="120000"/>
              </a:lnSpc>
              <a:spcBef>
                <a:spcPts val="300"/>
              </a:spcBef>
              <a:spcAft>
                <a:spcPts val="300"/>
              </a:spcAft>
            </a:pPr>
            <a:r>
              <a:rPr lang="en-US" sz="1800" dirty="0">
                <a:solidFill>
                  <a:srgbClr val="343A40"/>
                </a:solidFill>
                <a:latin typeface="Segoe UI" panose="020B0502040204020203" pitchFamily="34" charset="0"/>
                <a:ea typeface="Times New Roman" panose="02020603050405020304" pitchFamily="18" charset="0"/>
              </a:rPr>
              <a:t>- </a:t>
            </a:r>
            <a:r>
              <a:rPr lang="vi-VN" sz="1800" dirty="0">
                <a:solidFill>
                  <a:srgbClr val="343A40"/>
                </a:solidFill>
                <a:latin typeface="Segoe UI" panose="020B0502040204020203" pitchFamily="34" charset="0"/>
                <a:ea typeface="Times New Roman" panose="02020603050405020304" pitchFamily="18" charset="0"/>
              </a:rPr>
              <a:t>Để tạo</a:t>
            </a:r>
            <a:r>
              <a:rPr lang="en-US" sz="1800" dirty="0">
                <a:solidFill>
                  <a:srgbClr val="343A40"/>
                </a:solidFill>
                <a:latin typeface="Segoe UI" panose="020B0502040204020203" pitchFamily="34" charset="0"/>
                <a:ea typeface="Times New Roman" panose="02020603050405020304" pitchFamily="18" charset="0"/>
              </a:rPr>
              <a:t> </a:t>
            </a:r>
            <a:r>
              <a:rPr lang="vi-VN" sz="1800" dirty="0">
                <a:solidFill>
                  <a:srgbClr val="343A40"/>
                </a:solidFill>
                <a:latin typeface="Segoe UI" panose="020B0502040204020203" pitchFamily="34" charset="0"/>
                <a:ea typeface="Times New Roman" panose="02020603050405020304" pitchFamily="18" charset="0"/>
              </a:rPr>
              <a:t>repository </a:t>
            </a:r>
            <a:r>
              <a:rPr lang="en-US" sz="1800" dirty="0" err="1">
                <a:solidFill>
                  <a:srgbClr val="343A40"/>
                </a:solidFill>
                <a:latin typeface="Segoe UI" panose="020B0502040204020203" pitchFamily="34" charset="0"/>
                <a:ea typeface="Times New Roman" panose="02020603050405020304" pitchFamily="18" charset="0"/>
              </a:rPr>
              <a:t>cho</a:t>
            </a:r>
            <a:r>
              <a:rPr lang="en-US" sz="1800" dirty="0">
                <a:solidFill>
                  <a:srgbClr val="343A40"/>
                </a:solidFill>
                <a:latin typeface="Segoe UI" panose="020B0502040204020203" pitchFamily="34" charset="0"/>
                <a:ea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rPr>
              <a:t>một</a:t>
            </a:r>
            <a:r>
              <a:rPr lang="en-US" sz="1800" dirty="0">
                <a:solidFill>
                  <a:srgbClr val="343A40"/>
                </a:solidFill>
                <a:latin typeface="Segoe UI" panose="020B0502040204020203" pitchFamily="34" charset="0"/>
                <a:ea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rPr>
              <a:t>lớp</a:t>
            </a:r>
            <a:r>
              <a:rPr lang="en-US" sz="1800" dirty="0">
                <a:solidFill>
                  <a:srgbClr val="343A40"/>
                </a:solidFill>
                <a:latin typeface="Segoe UI" panose="020B0502040204020203" pitchFamily="34" charset="0"/>
                <a:ea typeface="Times New Roman" panose="02020603050405020304" pitchFamily="18" charset="0"/>
              </a:rPr>
              <a:t> </a:t>
            </a:r>
            <a:r>
              <a:rPr lang="vi-VN" sz="1800" dirty="0">
                <a:solidFill>
                  <a:srgbClr val="343A40"/>
                </a:solidFill>
                <a:latin typeface="Segoe UI" panose="020B0502040204020203" pitchFamily="34" charset="0"/>
                <a:ea typeface="Times New Roman" panose="02020603050405020304" pitchFamily="18" charset="0"/>
              </a:rPr>
              <a:t>trong Spring Boot,  cần phải sử dụng </a:t>
            </a:r>
            <a:r>
              <a:rPr lang="en-US" sz="1800" dirty="0">
                <a:solidFill>
                  <a:srgbClr val="343A40"/>
                </a:solidFill>
                <a:latin typeface="Segoe UI" panose="020B0502040204020203" pitchFamily="34" charset="0"/>
                <a:ea typeface="Times New Roman" panose="02020603050405020304" pitchFamily="18" charset="0"/>
              </a:rPr>
              <a:t>@</a:t>
            </a:r>
            <a:r>
              <a:rPr lang="vi-VN" sz="1800" dirty="0">
                <a:solidFill>
                  <a:srgbClr val="343A40"/>
                </a:solidFill>
                <a:latin typeface="Segoe UI" panose="020B0502040204020203" pitchFamily="34" charset="0"/>
                <a:ea typeface="Times New Roman" panose="02020603050405020304" pitchFamily="18" charset="0"/>
              </a:rPr>
              <a:t>Repository trên lớp đó</a:t>
            </a:r>
            <a:endParaRPr lang="en-US" sz="1800" dirty="0">
              <a:solidFill>
                <a:srgbClr val="343A40"/>
              </a:solidFill>
              <a:latin typeface="Segoe UI" panose="020B0502040204020203" pitchFamily="34" charset="0"/>
              <a:ea typeface="Times New Roman" panose="02020603050405020304" pitchFamily="18" charset="0"/>
            </a:endParaRPr>
          </a:p>
          <a:p>
            <a:pPr algn="just">
              <a:lnSpc>
                <a:spcPct val="120000"/>
              </a:lnSpc>
              <a:spcBef>
                <a:spcPts val="300"/>
              </a:spcBef>
              <a:spcAft>
                <a:spcPts val="300"/>
              </a:spcAft>
            </a:pPr>
            <a:r>
              <a:rPr lang="en-US" sz="1800" dirty="0">
                <a:solidFill>
                  <a:srgbClr val="343A40"/>
                </a:solidFill>
                <a:latin typeface="Segoe UI" panose="020B0502040204020203" pitchFamily="34" charset="0"/>
                <a:ea typeface="Times New Roman" panose="02020603050405020304" pitchFamily="18" charset="0"/>
              </a:rPr>
              <a:t>- @</a:t>
            </a:r>
            <a:r>
              <a:rPr lang="vi-VN" sz="1800" dirty="0">
                <a:solidFill>
                  <a:srgbClr val="343A40"/>
                </a:solidFill>
                <a:latin typeface="Segoe UI" panose="020B0502040204020203" pitchFamily="34" charset="0"/>
                <a:ea typeface="Times New Roman" panose="02020603050405020304" pitchFamily="18" charset="0"/>
              </a:rPr>
              <a:t>Repository là </a:t>
            </a:r>
            <a:r>
              <a:rPr lang="en-US" sz="1800" dirty="0" err="1">
                <a:solidFill>
                  <a:srgbClr val="343A40"/>
                </a:solidFill>
                <a:latin typeface="Segoe UI" panose="020B0502040204020203" pitchFamily="34" charset="0"/>
                <a:ea typeface="Times New Roman" panose="02020603050405020304" pitchFamily="18" charset="0"/>
              </a:rPr>
              <a:t>một</a:t>
            </a:r>
            <a:r>
              <a:rPr lang="en-US" sz="1800" dirty="0">
                <a:solidFill>
                  <a:srgbClr val="343A40"/>
                </a:solidFill>
                <a:latin typeface="Segoe UI" panose="020B0502040204020203" pitchFamily="34" charset="0"/>
                <a:ea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rPr>
              <a:t>trường</a:t>
            </a:r>
            <a:r>
              <a:rPr lang="en-US" sz="1800" dirty="0">
                <a:solidFill>
                  <a:srgbClr val="343A40"/>
                </a:solidFill>
                <a:latin typeface="Segoe UI" panose="020B0502040204020203" pitchFamily="34" charset="0"/>
                <a:ea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rPr>
              <a:t>hợp</a:t>
            </a:r>
            <a:r>
              <a:rPr lang="en-US" sz="1800" dirty="0">
                <a:solidFill>
                  <a:srgbClr val="343A40"/>
                </a:solidFill>
                <a:latin typeface="Segoe UI" panose="020B0502040204020203" pitchFamily="34" charset="0"/>
                <a:ea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rPr>
              <a:t>đặc</a:t>
            </a:r>
            <a:r>
              <a:rPr lang="en-US" sz="1800" dirty="0">
                <a:solidFill>
                  <a:srgbClr val="343A40"/>
                </a:solidFill>
                <a:latin typeface="Segoe UI" panose="020B0502040204020203" pitchFamily="34" charset="0"/>
                <a:ea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rPr>
              <a:t>biệt</a:t>
            </a:r>
            <a:r>
              <a:rPr lang="en-US" sz="1800" dirty="0">
                <a:solidFill>
                  <a:srgbClr val="343A40"/>
                </a:solidFill>
                <a:latin typeface="Segoe UI" panose="020B0502040204020203" pitchFamily="34" charset="0"/>
                <a:ea typeface="Times New Roman" panose="02020603050405020304" pitchFamily="18" charset="0"/>
              </a:rPr>
              <a:t> </a:t>
            </a:r>
            <a:r>
              <a:rPr lang="vi-VN" sz="1800" dirty="0">
                <a:solidFill>
                  <a:srgbClr val="343A40"/>
                </a:solidFill>
                <a:latin typeface="Segoe UI" panose="020B0502040204020203" pitchFamily="34" charset="0"/>
                <a:ea typeface="Times New Roman" panose="02020603050405020304" pitchFamily="18" charset="0"/>
              </a:rPr>
              <a:t>của @Component. </a:t>
            </a:r>
          </a:p>
          <a:p>
            <a:pPr algn="just">
              <a:lnSpc>
                <a:spcPct val="120000"/>
              </a:lnSpc>
              <a:spcBef>
                <a:spcPts val="300"/>
              </a:spcBef>
              <a:spcAft>
                <a:spcPts val="300"/>
              </a:spcAft>
            </a:pPr>
            <a:r>
              <a:rPr lang="en-US" sz="1800" dirty="0">
                <a:solidFill>
                  <a:srgbClr val="343A40"/>
                </a:solidFill>
                <a:latin typeface="Segoe UI" panose="020B0502040204020203" pitchFamily="34" charset="0"/>
                <a:ea typeface="Times New Roman" panose="02020603050405020304" pitchFamily="18" charset="0"/>
              </a:rPr>
              <a:t>- @</a:t>
            </a:r>
            <a:r>
              <a:rPr lang="vi-VN" sz="1800" dirty="0">
                <a:solidFill>
                  <a:srgbClr val="343A40"/>
                </a:solidFill>
                <a:latin typeface="Segoe UI" panose="020B0502040204020203" pitchFamily="34" charset="0"/>
                <a:ea typeface="Times New Roman" panose="02020603050405020304" pitchFamily="18" charset="0"/>
              </a:rPr>
              <a:t>Repository được sử dụng trên một lớp để thực hiện </a:t>
            </a:r>
            <a:r>
              <a:rPr lang="en-US" sz="1800" dirty="0" err="1">
                <a:solidFill>
                  <a:srgbClr val="343A40"/>
                </a:solidFill>
                <a:latin typeface="Segoe UI" panose="020B0502040204020203" pitchFamily="34" charset="0"/>
                <a:ea typeface="Times New Roman" panose="02020603050405020304" pitchFamily="18" charset="0"/>
              </a:rPr>
              <a:t>các</a:t>
            </a:r>
            <a:r>
              <a:rPr lang="en-US" sz="1800" dirty="0">
                <a:solidFill>
                  <a:srgbClr val="343A40"/>
                </a:solidFill>
                <a:latin typeface="Segoe UI" panose="020B0502040204020203" pitchFamily="34" charset="0"/>
                <a:ea typeface="Times New Roman" panose="02020603050405020304" pitchFamily="18" charset="0"/>
              </a:rPr>
              <a:t> </a:t>
            </a:r>
            <a:r>
              <a:rPr lang="vi-VN" sz="1800" dirty="0">
                <a:solidFill>
                  <a:srgbClr val="343A40"/>
                </a:solidFill>
                <a:latin typeface="Segoe UI" panose="020B0502040204020203" pitchFamily="34" charset="0"/>
                <a:ea typeface="Times New Roman" panose="02020603050405020304" pitchFamily="18" charset="0"/>
              </a:rPr>
              <a:t>thao tác trên đối tượng. </a:t>
            </a:r>
          </a:p>
        </p:txBody>
      </p:sp>
      <p:pic>
        <p:nvPicPr>
          <p:cNvPr id="5" name="Picture 4"/>
          <p:cNvPicPr>
            <a:picLocks noChangeAspect="1"/>
          </p:cNvPicPr>
          <p:nvPr/>
        </p:nvPicPr>
        <p:blipFill rotWithShape="1">
          <a:blip r:embed="rId2"/>
          <a:srcRect l="60480" t="6358" r="6293" b="11131"/>
          <a:stretch/>
        </p:blipFill>
        <p:spPr>
          <a:xfrm>
            <a:off x="5890259" y="1188720"/>
            <a:ext cx="3185161" cy="3954780"/>
          </a:xfrm>
          <a:prstGeom prst="rect">
            <a:avLst/>
          </a:prstGeom>
        </p:spPr>
      </p:pic>
    </p:spTree>
    <p:extLst>
      <p:ext uri="{BB962C8B-B14F-4D97-AF65-F5344CB8AC3E}">
        <p14:creationId xmlns:p14="http://schemas.microsoft.com/office/powerpoint/2010/main" val="24545461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 JPAREPOSITORY</a:t>
            </a:r>
          </a:p>
        </p:txBody>
      </p:sp>
      <p:sp>
        <p:nvSpPr>
          <p:cNvPr id="3" name="Rectangle 2"/>
          <p:cNvSpPr/>
          <p:nvPr/>
        </p:nvSpPr>
        <p:spPr>
          <a:xfrm>
            <a:off x="160020" y="1630221"/>
            <a:ext cx="8846820" cy="1409681"/>
          </a:xfrm>
          <a:prstGeom prst="rect">
            <a:avLst/>
          </a:prstGeom>
          <a:ln>
            <a:solidFill>
              <a:srgbClr val="FF0000"/>
            </a:solidFill>
          </a:ln>
        </p:spPr>
        <p:txBody>
          <a:bodyPr wrap="square">
            <a:spAutoFit/>
          </a:bodyPr>
          <a:lstStyle/>
          <a:p>
            <a:pPr>
              <a:lnSpc>
                <a:spcPct val="107000"/>
              </a:lnSpc>
            </a:pP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@Repository</a:t>
            </a:r>
          </a:p>
          <a:p>
            <a:pPr>
              <a:lnSpc>
                <a:spcPct val="107000"/>
              </a:lnSpc>
            </a:pP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public interface </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&lt;Repository_Name&gt; </a:t>
            </a: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extends </a:t>
            </a:r>
            <a:r>
              <a:rPr lang="en-US" sz="1600" dirty="0" err="1">
                <a:solidFill>
                  <a:srgbClr val="D73A49"/>
                </a:solidFill>
                <a:latin typeface="Consolas" panose="020B0609020204030204" pitchFamily="49" charset="0"/>
                <a:ea typeface="Times New Roman" panose="02020603050405020304" pitchFamily="18" charset="0"/>
                <a:cs typeface="Courier New" panose="02070309020205020404" pitchFamily="49" charset="0"/>
              </a:rPr>
              <a:t>JPARepository</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DataType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DataType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 </a:t>
            </a:r>
          </a:p>
          <a:p>
            <a:pPr>
              <a:lnSpc>
                <a:spcPct val="107000"/>
              </a:lnSpc>
            </a:pP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   //…</a:t>
            </a:r>
          </a:p>
          <a:p>
            <a:pPr algn="just">
              <a:lnSpc>
                <a:spcPct val="107000"/>
              </a:lnSpc>
              <a:spcAft>
                <a:spcPts val="800"/>
              </a:spcAft>
            </a:pP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a:t>
            </a:r>
          </a:p>
        </p:txBody>
      </p:sp>
      <p:sp>
        <p:nvSpPr>
          <p:cNvPr id="9" name="Rectangle 8"/>
          <p:cNvSpPr/>
          <p:nvPr/>
        </p:nvSpPr>
        <p:spPr>
          <a:xfrm>
            <a:off x="113682" y="1168182"/>
            <a:ext cx="1039067" cy="369332"/>
          </a:xfrm>
          <a:prstGeom prst="rect">
            <a:avLst/>
          </a:prstGeom>
        </p:spPr>
        <p:txBody>
          <a:bodyPr wrap="none">
            <a:spAutoFit/>
          </a:bodyPr>
          <a:lstStyle/>
          <a:p>
            <a:r>
              <a:rPr lang="en-US" sz="1800" dirty="0">
                <a:latin typeface="Segoe UI" panose="020B0502040204020203" pitchFamily="34" charset="0"/>
                <a:ea typeface="Times New Roman" panose="02020603050405020304" pitchFamily="18" charset="0"/>
                <a:cs typeface="Times New Roman" panose="02020603050405020304" pitchFamily="18" charset="0"/>
              </a:rPr>
              <a:t>Cú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pháp</a:t>
            </a:r>
            <a:endParaRPr lang="en-US" sz="1800" dirty="0"/>
          </a:p>
        </p:txBody>
      </p:sp>
      <p:pic>
        <p:nvPicPr>
          <p:cNvPr id="11" name="Picture 10"/>
          <p:cNvPicPr>
            <a:picLocks noChangeAspect="1"/>
          </p:cNvPicPr>
          <p:nvPr/>
        </p:nvPicPr>
        <p:blipFill>
          <a:blip r:embed="rId2"/>
          <a:stretch>
            <a:fillRect/>
          </a:stretch>
        </p:blipFill>
        <p:spPr>
          <a:xfrm>
            <a:off x="1425438" y="3304183"/>
            <a:ext cx="6506483" cy="562053"/>
          </a:xfrm>
          <a:prstGeom prst="rect">
            <a:avLst/>
          </a:prstGeom>
          <a:ln>
            <a:solidFill>
              <a:srgbClr val="FF0000"/>
            </a:solidFill>
          </a:ln>
        </p:spPr>
      </p:pic>
      <p:sp>
        <p:nvSpPr>
          <p:cNvPr id="12" name="Rectangle 11"/>
          <p:cNvSpPr/>
          <p:nvPr/>
        </p:nvSpPr>
        <p:spPr>
          <a:xfrm>
            <a:off x="128922" y="3240822"/>
            <a:ext cx="712054" cy="369332"/>
          </a:xfrm>
          <a:prstGeom prst="rect">
            <a:avLst/>
          </a:prstGeom>
        </p:spPr>
        <p:txBody>
          <a:bodyPr wrap="none">
            <a:spAutoFit/>
          </a:bodyPr>
          <a:lstStyle/>
          <a:p>
            <a:r>
              <a:rPr lang="en-US" sz="1800" dirty="0">
                <a:latin typeface="Segoe UI" panose="020B0502040204020203" pitchFamily="34" charset="0"/>
                <a:ea typeface="Times New Roman" panose="02020603050405020304" pitchFamily="18" charset="0"/>
                <a:cs typeface="Times New Roman" panose="02020603050405020304" pitchFamily="18" charset="0"/>
              </a:rPr>
              <a:t>Ví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dụ</a:t>
            </a:r>
            <a:endParaRPr lang="en-US" sz="1800" dirty="0"/>
          </a:p>
        </p:txBody>
      </p:sp>
      <p:pic>
        <p:nvPicPr>
          <p:cNvPr id="13" name="Picture 12"/>
          <p:cNvPicPr>
            <a:picLocks noChangeAspect="1"/>
          </p:cNvPicPr>
          <p:nvPr/>
        </p:nvPicPr>
        <p:blipFill>
          <a:blip r:embed="rId3"/>
          <a:stretch>
            <a:fillRect/>
          </a:stretch>
        </p:blipFill>
        <p:spPr>
          <a:xfrm>
            <a:off x="1102504" y="3990830"/>
            <a:ext cx="7030431" cy="1038370"/>
          </a:xfrm>
          <a:prstGeom prst="rect">
            <a:avLst/>
          </a:prstGeom>
          <a:ln>
            <a:solidFill>
              <a:srgbClr val="FF0000"/>
            </a:solidFill>
          </a:ln>
        </p:spPr>
      </p:pic>
    </p:spTree>
    <p:extLst>
      <p:ext uri="{BB962C8B-B14F-4D97-AF65-F5344CB8AC3E}">
        <p14:creationId xmlns:p14="http://schemas.microsoft.com/office/powerpoint/2010/main" val="7168210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 </a:t>
            </a:r>
            <a:r>
              <a:rPr lang="vi-VN" altLang="en-US" sz="2200" dirty="0"/>
              <a:t>MỘT SỐ PHƯƠNG THỨC</a:t>
            </a:r>
            <a:endParaRPr lang="en-US" altLang="en-US" sz="2200" dirty="0"/>
          </a:p>
        </p:txBody>
      </p:sp>
      <p:graphicFrame>
        <p:nvGraphicFramePr>
          <p:cNvPr id="9" name="Table 8"/>
          <p:cNvGraphicFramePr>
            <a:graphicFrameLocks noGrp="1"/>
          </p:cNvGraphicFramePr>
          <p:nvPr>
            <p:extLst>
              <p:ext uri="{D42A27DB-BD31-4B8C-83A1-F6EECF244321}">
                <p14:modId xmlns:p14="http://schemas.microsoft.com/office/powerpoint/2010/main" val="2861073953"/>
              </p:ext>
            </p:extLst>
          </p:nvPr>
        </p:nvGraphicFramePr>
        <p:xfrm>
          <a:off x="489920" y="1297530"/>
          <a:ext cx="8334040" cy="3718110"/>
        </p:xfrm>
        <a:graphic>
          <a:graphicData uri="http://schemas.openxmlformats.org/drawingml/2006/table">
            <a:tbl>
              <a:tblPr firstRow="1" firstCol="1" bandRow="1">
                <a:tableStyleId>{5C22544A-7EE6-4342-B048-85BDC9FD1C3A}</a:tableStyleId>
              </a:tblPr>
              <a:tblGrid>
                <a:gridCol w="447340">
                  <a:extLst>
                    <a:ext uri="{9D8B030D-6E8A-4147-A177-3AD203B41FA5}">
                      <a16:colId xmlns:a16="http://schemas.microsoft.com/office/drawing/2014/main" val="20000"/>
                    </a:ext>
                  </a:extLst>
                </a:gridCol>
                <a:gridCol w="7886700">
                  <a:extLst>
                    <a:ext uri="{9D8B030D-6E8A-4147-A177-3AD203B41FA5}">
                      <a16:colId xmlns:a16="http://schemas.microsoft.com/office/drawing/2014/main" val="20001"/>
                    </a:ext>
                  </a:extLst>
                </a:gridCol>
              </a:tblGrid>
              <a:tr h="197433">
                <a:tc>
                  <a:txBody>
                    <a:bodyPr/>
                    <a:lstStyle/>
                    <a:p>
                      <a:pPr>
                        <a:lnSpc>
                          <a:spcPct val="107000"/>
                        </a:lnSpc>
                        <a:spcBef>
                          <a:spcPts val="0"/>
                        </a:spcBef>
                        <a:spcAft>
                          <a:spcPts val="0"/>
                        </a:spcAft>
                      </a:pPr>
                      <a:r>
                        <a:rPr lang="en-US" sz="1600" dirty="0">
                          <a:effectLst/>
                        </a:rPr>
                        <a:t>No</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4259" marR="44259" marT="44259" marB="44259"/>
                </a:tc>
                <a:tc>
                  <a:txBody>
                    <a:bodyPr/>
                    <a:lstStyle/>
                    <a:p>
                      <a:pPr algn="ctr">
                        <a:lnSpc>
                          <a:spcPct val="107000"/>
                        </a:lnSpc>
                        <a:spcBef>
                          <a:spcPts val="0"/>
                        </a:spcBef>
                        <a:spcAft>
                          <a:spcPts val="0"/>
                        </a:spcAft>
                      </a:pPr>
                      <a:r>
                        <a:rPr lang="en-US" sz="1600" dirty="0">
                          <a:effectLst/>
                        </a:rPr>
                        <a:t>Method &amp; Description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4259" marR="44259" marT="44259" marB="44259"/>
                </a:tc>
                <a:extLst>
                  <a:ext uri="{0D108BD9-81ED-4DB2-BD59-A6C34878D82A}">
                    <a16:rowId xmlns:a16="http://schemas.microsoft.com/office/drawing/2014/main" val="10000"/>
                  </a:ext>
                </a:extLst>
              </a:tr>
              <a:tr h="402280">
                <a:tc>
                  <a:txBody>
                    <a:bodyPr/>
                    <a:lstStyle/>
                    <a:p>
                      <a:pPr algn="ctr">
                        <a:lnSpc>
                          <a:spcPct val="107000"/>
                        </a:lnSpc>
                        <a:spcBef>
                          <a:spcPts val="0"/>
                        </a:spcBef>
                        <a:spcAft>
                          <a:spcPts val="0"/>
                        </a:spcAft>
                      </a:pPr>
                      <a:r>
                        <a:rPr lang="en-US" sz="1600" b="0" dirty="0">
                          <a:effectLst/>
                        </a:rPr>
                        <a:t>1</a:t>
                      </a:r>
                      <a:endParaRPr lang="en-US" sz="1600" b="0" dirty="0">
                        <a:effectLst/>
                        <a:latin typeface="Calibri" panose="020F0502020204030204" pitchFamily="34" charset="0"/>
                        <a:ea typeface="Calibri" panose="020F0502020204030204" pitchFamily="34" charset="0"/>
                        <a:cs typeface="Times New Roman" panose="02020603050405020304" pitchFamily="18" charset="0"/>
                      </a:endParaRPr>
                    </a:p>
                  </a:txBody>
                  <a:tcPr marL="44259" marR="44259" marT="44259" marB="44259" anchor="ctr"/>
                </a:tc>
                <a:tc>
                  <a:txBody>
                    <a:bodyPr/>
                    <a:lstStyle/>
                    <a:p>
                      <a:pPr algn="just">
                        <a:lnSpc>
                          <a:spcPct val="120000"/>
                        </a:lnSpc>
                        <a:spcBef>
                          <a:spcPts val="0"/>
                        </a:spcBef>
                        <a:spcAft>
                          <a:spcPts val="0"/>
                        </a:spcAft>
                      </a:pPr>
                      <a:r>
                        <a:rPr lang="en-US" sz="1600" b="1" dirty="0">
                          <a:solidFill>
                            <a:schemeClr val="bg2">
                              <a:lumMod val="50000"/>
                            </a:schemeClr>
                          </a:solidFill>
                          <a:effectLst/>
                        </a:rPr>
                        <a:t>count(): long</a:t>
                      </a:r>
                    </a:p>
                    <a:p>
                      <a:pPr algn="just">
                        <a:lnSpc>
                          <a:spcPct val="120000"/>
                        </a:lnSpc>
                        <a:spcBef>
                          <a:spcPts val="0"/>
                        </a:spcBef>
                        <a:spcAft>
                          <a:spcPts val="0"/>
                        </a:spcAft>
                      </a:pPr>
                      <a:r>
                        <a:rPr lang="en-US" sz="1600" dirty="0" err="1">
                          <a:solidFill>
                            <a:schemeClr val="bg2">
                              <a:lumMod val="50000"/>
                            </a:schemeClr>
                          </a:solidFill>
                          <a:effectLst/>
                        </a:rPr>
                        <a:t>Trả</a:t>
                      </a:r>
                      <a:r>
                        <a:rPr lang="en-US" sz="1600" dirty="0">
                          <a:solidFill>
                            <a:schemeClr val="bg2">
                              <a:lumMod val="50000"/>
                            </a:schemeClr>
                          </a:solidFill>
                          <a:effectLst/>
                        </a:rPr>
                        <a:t> </a:t>
                      </a:r>
                      <a:r>
                        <a:rPr lang="en-US" sz="1600" dirty="0" err="1">
                          <a:solidFill>
                            <a:schemeClr val="bg2">
                              <a:lumMod val="50000"/>
                            </a:schemeClr>
                          </a:solidFill>
                          <a:effectLst/>
                        </a:rPr>
                        <a:t>về</a:t>
                      </a:r>
                      <a:r>
                        <a:rPr lang="en-US" sz="1600" dirty="0">
                          <a:solidFill>
                            <a:schemeClr val="bg2">
                              <a:lumMod val="50000"/>
                            </a:schemeClr>
                          </a:solidFill>
                          <a:effectLst/>
                        </a:rPr>
                        <a:t> </a:t>
                      </a:r>
                      <a:r>
                        <a:rPr lang="en-US" sz="1600" dirty="0" err="1">
                          <a:solidFill>
                            <a:schemeClr val="bg2">
                              <a:lumMod val="50000"/>
                            </a:schemeClr>
                          </a:solidFill>
                          <a:effectLst/>
                        </a:rPr>
                        <a:t>số</a:t>
                      </a:r>
                      <a:r>
                        <a:rPr lang="en-US" sz="1600" dirty="0">
                          <a:solidFill>
                            <a:schemeClr val="bg2">
                              <a:lumMod val="50000"/>
                            </a:schemeClr>
                          </a:solidFill>
                          <a:effectLst/>
                        </a:rPr>
                        <a:t> </a:t>
                      </a:r>
                      <a:r>
                        <a:rPr lang="en-US" sz="1600" dirty="0" err="1">
                          <a:solidFill>
                            <a:schemeClr val="bg2">
                              <a:lumMod val="50000"/>
                            </a:schemeClr>
                          </a:solidFill>
                          <a:effectLst/>
                        </a:rPr>
                        <a:t>lượng</a:t>
                      </a:r>
                      <a:r>
                        <a:rPr lang="en-US" sz="1600" dirty="0">
                          <a:solidFill>
                            <a:schemeClr val="bg2">
                              <a:lumMod val="50000"/>
                            </a:schemeClr>
                          </a:solidFill>
                          <a:effectLst/>
                        </a:rPr>
                        <a:t> </a:t>
                      </a:r>
                      <a:r>
                        <a:rPr lang="en-US" sz="1600" dirty="0" err="1">
                          <a:solidFill>
                            <a:schemeClr val="bg2">
                              <a:lumMod val="50000"/>
                            </a:schemeClr>
                          </a:solidFill>
                          <a:effectLst/>
                        </a:rPr>
                        <a:t>thực</a:t>
                      </a:r>
                      <a:r>
                        <a:rPr lang="en-US" sz="1600" dirty="0">
                          <a:solidFill>
                            <a:schemeClr val="bg2">
                              <a:lumMod val="50000"/>
                            </a:schemeClr>
                          </a:solidFill>
                          <a:effectLst/>
                        </a:rPr>
                        <a:t> </a:t>
                      </a:r>
                      <a:r>
                        <a:rPr lang="en-US" sz="1600" dirty="0" err="1">
                          <a:solidFill>
                            <a:schemeClr val="bg2">
                              <a:lumMod val="50000"/>
                            </a:schemeClr>
                          </a:solidFill>
                          <a:effectLst/>
                        </a:rPr>
                        <a:t>thể</a:t>
                      </a:r>
                      <a:r>
                        <a:rPr lang="en-US" sz="1600" dirty="0">
                          <a:solidFill>
                            <a:schemeClr val="bg2">
                              <a:lumMod val="50000"/>
                            </a:schemeClr>
                          </a:solidFill>
                          <a:effectLst/>
                        </a:rPr>
                        <a:t> </a:t>
                      </a:r>
                      <a:r>
                        <a:rPr lang="en-US" sz="1600" dirty="0" err="1">
                          <a:solidFill>
                            <a:schemeClr val="bg2">
                              <a:lumMod val="50000"/>
                            </a:schemeClr>
                          </a:solidFill>
                          <a:effectLst/>
                        </a:rPr>
                        <a:t>có</a:t>
                      </a:r>
                      <a:r>
                        <a:rPr lang="en-US" sz="1600" dirty="0">
                          <a:solidFill>
                            <a:schemeClr val="bg2">
                              <a:lumMod val="50000"/>
                            </a:schemeClr>
                          </a:solidFill>
                          <a:effectLst/>
                        </a:rPr>
                        <a:t> </a:t>
                      </a:r>
                      <a:r>
                        <a:rPr lang="en-US" sz="1600" dirty="0" err="1">
                          <a:solidFill>
                            <a:schemeClr val="bg2">
                              <a:lumMod val="50000"/>
                            </a:schemeClr>
                          </a:solidFill>
                          <a:effectLst/>
                        </a:rPr>
                        <a:t>sẵn</a:t>
                      </a:r>
                      <a:r>
                        <a:rPr lang="en-US" sz="1600" dirty="0">
                          <a:solidFill>
                            <a:schemeClr val="bg2">
                              <a:lumMod val="50000"/>
                            </a:schemeClr>
                          </a:solidFill>
                          <a:effectLst/>
                        </a:rPr>
                        <a:t>.</a:t>
                      </a:r>
                      <a:endParaRPr lang="en-US" sz="1600" dirty="0">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259" marR="44259" marT="44259" marB="44259" anchor="ctr"/>
                </a:tc>
                <a:extLst>
                  <a:ext uri="{0D108BD9-81ED-4DB2-BD59-A6C34878D82A}">
                    <a16:rowId xmlns:a16="http://schemas.microsoft.com/office/drawing/2014/main" val="10001"/>
                  </a:ext>
                </a:extLst>
              </a:tr>
              <a:tr h="402280">
                <a:tc>
                  <a:txBody>
                    <a:bodyPr/>
                    <a:lstStyle/>
                    <a:p>
                      <a:pPr algn="ctr">
                        <a:lnSpc>
                          <a:spcPct val="107000"/>
                        </a:lnSpc>
                        <a:spcBef>
                          <a:spcPts val="0"/>
                        </a:spcBef>
                        <a:spcAft>
                          <a:spcPts val="0"/>
                        </a:spcAft>
                      </a:pPr>
                      <a:r>
                        <a:rPr lang="en-US" sz="1600" b="0" dirty="0">
                          <a:effectLst/>
                        </a:rPr>
                        <a:t>2</a:t>
                      </a:r>
                      <a:endParaRPr lang="en-US" sz="1600" b="0" dirty="0">
                        <a:effectLst/>
                        <a:latin typeface="Calibri" panose="020F0502020204030204" pitchFamily="34" charset="0"/>
                        <a:ea typeface="Calibri" panose="020F0502020204030204" pitchFamily="34" charset="0"/>
                        <a:cs typeface="Times New Roman" panose="02020603050405020304" pitchFamily="18" charset="0"/>
                      </a:endParaRPr>
                    </a:p>
                  </a:txBody>
                  <a:tcPr marL="44259" marR="44259" marT="44259" marB="44259" anchor="ctr"/>
                </a:tc>
                <a:tc>
                  <a:txBody>
                    <a:bodyPr/>
                    <a:lstStyle/>
                    <a:p>
                      <a:pPr algn="just">
                        <a:lnSpc>
                          <a:spcPct val="120000"/>
                        </a:lnSpc>
                        <a:spcBef>
                          <a:spcPts val="0"/>
                        </a:spcBef>
                        <a:spcAft>
                          <a:spcPts val="0"/>
                        </a:spcAft>
                      </a:pPr>
                      <a:r>
                        <a:rPr lang="en-US" sz="1600" b="1" dirty="0">
                          <a:solidFill>
                            <a:schemeClr val="bg2">
                              <a:lumMod val="50000"/>
                            </a:schemeClr>
                          </a:solidFill>
                          <a:effectLst/>
                        </a:rPr>
                        <a:t>delete(Employee entity): void</a:t>
                      </a:r>
                    </a:p>
                    <a:p>
                      <a:pPr algn="just">
                        <a:lnSpc>
                          <a:spcPct val="120000"/>
                        </a:lnSpc>
                        <a:spcBef>
                          <a:spcPts val="0"/>
                        </a:spcBef>
                        <a:spcAft>
                          <a:spcPts val="0"/>
                        </a:spcAft>
                      </a:pPr>
                      <a:r>
                        <a:rPr lang="en-US" sz="1600" dirty="0" err="1">
                          <a:solidFill>
                            <a:schemeClr val="bg2">
                              <a:lumMod val="50000"/>
                            </a:schemeClr>
                          </a:solidFill>
                          <a:effectLst/>
                        </a:rPr>
                        <a:t>Xóa</a:t>
                      </a:r>
                      <a:r>
                        <a:rPr lang="en-US" sz="1600" dirty="0">
                          <a:solidFill>
                            <a:schemeClr val="bg2">
                              <a:lumMod val="50000"/>
                            </a:schemeClr>
                          </a:solidFill>
                          <a:effectLst/>
                        </a:rPr>
                        <a:t> </a:t>
                      </a:r>
                      <a:r>
                        <a:rPr lang="en-US" sz="1600" dirty="0" err="1">
                          <a:solidFill>
                            <a:schemeClr val="bg2">
                              <a:lumMod val="50000"/>
                            </a:schemeClr>
                          </a:solidFill>
                          <a:effectLst/>
                        </a:rPr>
                        <a:t>một</a:t>
                      </a:r>
                      <a:r>
                        <a:rPr lang="en-US" sz="1600" dirty="0">
                          <a:solidFill>
                            <a:schemeClr val="bg2">
                              <a:lumMod val="50000"/>
                            </a:schemeClr>
                          </a:solidFill>
                          <a:effectLst/>
                        </a:rPr>
                        <a:t> </a:t>
                      </a:r>
                      <a:r>
                        <a:rPr lang="en-US" sz="1600" dirty="0" err="1">
                          <a:solidFill>
                            <a:schemeClr val="bg2">
                              <a:lumMod val="50000"/>
                            </a:schemeClr>
                          </a:solidFill>
                          <a:effectLst/>
                        </a:rPr>
                        <a:t>thực</a:t>
                      </a:r>
                      <a:r>
                        <a:rPr lang="en-US" sz="1600" dirty="0">
                          <a:solidFill>
                            <a:schemeClr val="bg2">
                              <a:lumMod val="50000"/>
                            </a:schemeClr>
                          </a:solidFill>
                          <a:effectLst/>
                        </a:rPr>
                        <a:t> </a:t>
                      </a:r>
                      <a:r>
                        <a:rPr lang="en-US" sz="1600" dirty="0" err="1">
                          <a:solidFill>
                            <a:schemeClr val="bg2">
                              <a:lumMod val="50000"/>
                            </a:schemeClr>
                          </a:solidFill>
                          <a:effectLst/>
                        </a:rPr>
                        <a:t>thể</a:t>
                      </a:r>
                      <a:r>
                        <a:rPr lang="en-US" sz="1600" dirty="0">
                          <a:solidFill>
                            <a:schemeClr val="bg2">
                              <a:lumMod val="50000"/>
                            </a:schemeClr>
                          </a:solidFill>
                          <a:effectLst/>
                        </a:rPr>
                        <a:t>.</a:t>
                      </a:r>
                      <a:endParaRPr lang="en-US" sz="1600" dirty="0">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259" marR="44259" marT="44259" marB="44259" anchor="ctr"/>
                </a:tc>
                <a:extLst>
                  <a:ext uri="{0D108BD9-81ED-4DB2-BD59-A6C34878D82A}">
                    <a16:rowId xmlns:a16="http://schemas.microsoft.com/office/drawing/2014/main" val="10002"/>
                  </a:ext>
                </a:extLst>
              </a:tr>
              <a:tr h="402280">
                <a:tc>
                  <a:txBody>
                    <a:bodyPr/>
                    <a:lstStyle/>
                    <a:p>
                      <a:pPr algn="ctr">
                        <a:lnSpc>
                          <a:spcPct val="107000"/>
                        </a:lnSpc>
                        <a:spcBef>
                          <a:spcPts val="0"/>
                        </a:spcBef>
                        <a:spcAft>
                          <a:spcPts val="0"/>
                        </a:spcAft>
                      </a:pPr>
                      <a:r>
                        <a:rPr lang="en-US" sz="1600" b="0" dirty="0">
                          <a:effectLst/>
                        </a:rPr>
                        <a:t>3</a:t>
                      </a:r>
                      <a:endParaRPr lang="en-US" sz="1600" b="0" dirty="0">
                        <a:effectLst/>
                        <a:latin typeface="Calibri" panose="020F0502020204030204" pitchFamily="34" charset="0"/>
                        <a:ea typeface="Calibri" panose="020F0502020204030204" pitchFamily="34" charset="0"/>
                        <a:cs typeface="Times New Roman" panose="02020603050405020304" pitchFamily="18" charset="0"/>
                      </a:endParaRPr>
                    </a:p>
                  </a:txBody>
                  <a:tcPr marL="44259" marR="44259" marT="44259" marB="44259" anchor="ctr"/>
                </a:tc>
                <a:tc>
                  <a:txBody>
                    <a:bodyPr/>
                    <a:lstStyle/>
                    <a:p>
                      <a:pPr algn="just">
                        <a:lnSpc>
                          <a:spcPct val="120000"/>
                        </a:lnSpc>
                        <a:spcBef>
                          <a:spcPts val="0"/>
                        </a:spcBef>
                        <a:spcAft>
                          <a:spcPts val="0"/>
                        </a:spcAft>
                      </a:pPr>
                      <a:r>
                        <a:rPr lang="en-US" sz="1600" b="1" dirty="0" err="1">
                          <a:solidFill>
                            <a:schemeClr val="bg2">
                              <a:lumMod val="50000"/>
                            </a:schemeClr>
                          </a:solidFill>
                          <a:effectLst/>
                        </a:rPr>
                        <a:t>deleteAll</a:t>
                      </a:r>
                      <a:r>
                        <a:rPr lang="en-US" sz="1600" b="1" dirty="0">
                          <a:solidFill>
                            <a:schemeClr val="bg2">
                              <a:lumMod val="50000"/>
                            </a:schemeClr>
                          </a:solidFill>
                          <a:effectLst/>
                        </a:rPr>
                        <a:t>():void</a:t>
                      </a:r>
                    </a:p>
                    <a:p>
                      <a:pPr algn="just">
                        <a:lnSpc>
                          <a:spcPct val="120000"/>
                        </a:lnSpc>
                        <a:spcBef>
                          <a:spcPts val="0"/>
                        </a:spcBef>
                        <a:spcAft>
                          <a:spcPts val="0"/>
                        </a:spcAft>
                      </a:pPr>
                      <a:r>
                        <a:rPr lang="en-US" sz="1600" dirty="0" err="1">
                          <a:solidFill>
                            <a:schemeClr val="bg2">
                              <a:lumMod val="50000"/>
                            </a:schemeClr>
                          </a:solidFill>
                          <a:effectLst/>
                        </a:rPr>
                        <a:t>Xóa</a:t>
                      </a:r>
                      <a:r>
                        <a:rPr lang="en-US" sz="1600" dirty="0">
                          <a:solidFill>
                            <a:schemeClr val="bg2">
                              <a:lumMod val="50000"/>
                            </a:schemeClr>
                          </a:solidFill>
                          <a:effectLst/>
                        </a:rPr>
                        <a:t> </a:t>
                      </a:r>
                      <a:r>
                        <a:rPr lang="en-US" sz="1600" dirty="0" err="1">
                          <a:solidFill>
                            <a:schemeClr val="bg2">
                              <a:lumMod val="50000"/>
                            </a:schemeClr>
                          </a:solidFill>
                          <a:effectLst/>
                        </a:rPr>
                        <a:t>tất</a:t>
                      </a:r>
                      <a:r>
                        <a:rPr lang="en-US" sz="1600" dirty="0">
                          <a:solidFill>
                            <a:schemeClr val="bg2">
                              <a:lumMod val="50000"/>
                            </a:schemeClr>
                          </a:solidFill>
                          <a:effectLst/>
                        </a:rPr>
                        <a:t> </a:t>
                      </a:r>
                      <a:r>
                        <a:rPr lang="en-US" sz="1600" dirty="0" err="1">
                          <a:solidFill>
                            <a:schemeClr val="bg2">
                              <a:lumMod val="50000"/>
                            </a:schemeClr>
                          </a:solidFill>
                          <a:effectLst/>
                        </a:rPr>
                        <a:t>cả</a:t>
                      </a:r>
                      <a:r>
                        <a:rPr lang="en-US" sz="1600" dirty="0">
                          <a:solidFill>
                            <a:schemeClr val="bg2">
                              <a:lumMod val="50000"/>
                            </a:schemeClr>
                          </a:solidFill>
                          <a:effectLst/>
                        </a:rPr>
                        <a:t> </a:t>
                      </a:r>
                      <a:r>
                        <a:rPr lang="en-US" sz="1600" dirty="0" err="1">
                          <a:solidFill>
                            <a:schemeClr val="bg2">
                              <a:lumMod val="50000"/>
                            </a:schemeClr>
                          </a:solidFill>
                          <a:effectLst/>
                        </a:rPr>
                        <a:t>thực</a:t>
                      </a:r>
                      <a:r>
                        <a:rPr lang="en-US" sz="1600" dirty="0">
                          <a:solidFill>
                            <a:schemeClr val="bg2">
                              <a:lumMod val="50000"/>
                            </a:schemeClr>
                          </a:solidFill>
                          <a:effectLst/>
                        </a:rPr>
                        <a:t> </a:t>
                      </a:r>
                      <a:r>
                        <a:rPr lang="en-US" sz="1600" dirty="0" err="1">
                          <a:solidFill>
                            <a:schemeClr val="bg2">
                              <a:lumMod val="50000"/>
                            </a:schemeClr>
                          </a:solidFill>
                          <a:effectLst/>
                        </a:rPr>
                        <a:t>thể</a:t>
                      </a:r>
                      <a:endParaRPr lang="en-US" sz="1600" dirty="0">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259" marR="44259" marT="44259" marB="44259" anchor="ctr"/>
                </a:tc>
                <a:extLst>
                  <a:ext uri="{0D108BD9-81ED-4DB2-BD59-A6C34878D82A}">
                    <a16:rowId xmlns:a16="http://schemas.microsoft.com/office/drawing/2014/main" val="10003"/>
                  </a:ext>
                </a:extLst>
              </a:tr>
              <a:tr h="620146">
                <a:tc>
                  <a:txBody>
                    <a:bodyPr/>
                    <a:lstStyle/>
                    <a:p>
                      <a:pPr algn="ctr">
                        <a:lnSpc>
                          <a:spcPct val="107000"/>
                        </a:lnSpc>
                        <a:spcBef>
                          <a:spcPts val="0"/>
                        </a:spcBef>
                        <a:spcAft>
                          <a:spcPts val="0"/>
                        </a:spcAft>
                      </a:pPr>
                      <a:r>
                        <a:rPr lang="en-US" sz="1600" b="0" dirty="0">
                          <a:effectLst/>
                        </a:rPr>
                        <a:t>4</a:t>
                      </a:r>
                      <a:endParaRPr lang="en-US" sz="1600" b="0" dirty="0">
                        <a:effectLst/>
                        <a:latin typeface="Calibri" panose="020F0502020204030204" pitchFamily="34" charset="0"/>
                        <a:ea typeface="Calibri" panose="020F0502020204030204" pitchFamily="34" charset="0"/>
                        <a:cs typeface="Times New Roman" panose="02020603050405020304" pitchFamily="18" charset="0"/>
                      </a:endParaRPr>
                    </a:p>
                  </a:txBody>
                  <a:tcPr marL="44259" marR="44259" marT="44259" marB="44259" anchor="ctr"/>
                </a:tc>
                <a:tc>
                  <a:txBody>
                    <a:bodyPr/>
                    <a:lstStyle/>
                    <a:p>
                      <a:pPr algn="just">
                        <a:lnSpc>
                          <a:spcPct val="120000"/>
                        </a:lnSpc>
                        <a:spcBef>
                          <a:spcPts val="0"/>
                        </a:spcBef>
                        <a:spcAft>
                          <a:spcPts val="0"/>
                        </a:spcAft>
                      </a:pPr>
                      <a:r>
                        <a:rPr lang="en-US" sz="1600" b="1" dirty="0" err="1">
                          <a:solidFill>
                            <a:schemeClr val="bg2">
                              <a:lumMod val="50000"/>
                            </a:schemeClr>
                          </a:solidFill>
                          <a:effectLst/>
                        </a:rPr>
                        <a:t>deleteAll</a:t>
                      </a:r>
                      <a:r>
                        <a:rPr lang="en-US" sz="1600" b="1" dirty="0">
                          <a:solidFill>
                            <a:schemeClr val="bg2">
                              <a:lumMod val="50000"/>
                            </a:schemeClr>
                          </a:solidFill>
                          <a:effectLst/>
                        </a:rPr>
                        <a:t>(</a:t>
                      </a:r>
                      <a:r>
                        <a:rPr lang="en-US" sz="1600" b="1" dirty="0" err="1">
                          <a:solidFill>
                            <a:schemeClr val="bg2">
                              <a:lumMod val="50000"/>
                            </a:schemeClr>
                          </a:solidFill>
                          <a:effectLst/>
                        </a:rPr>
                        <a:t>Iterable</a:t>
                      </a:r>
                      <a:r>
                        <a:rPr lang="en-US" sz="1600" b="1" dirty="0">
                          <a:solidFill>
                            <a:schemeClr val="bg2">
                              <a:lumMod val="50000"/>
                            </a:schemeClr>
                          </a:solidFill>
                          <a:effectLst/>
                        </a:rPr>
                        <a:t>&lt; extends </a:t>
                      </a:r>
                      <a:r>
                        <a:rPr lang="en-US" sz="1600" b="1" dirty="0" err="1">
                          <a:solidFill>
                            <a:schemeClr val="bg2">
                              <a:lumMod val="50000"/>
                            </a:schemeClr>
                          </a:solidFill>
                          <a:effectLst/>
                        </a:rPr>
                        <a:t>Class_Name</a:t>
                      </a:r>
                      <a:r>
                        <a:rPr lang="en-US" sz="1600" b="1" dirty="0">
                          <a:solidFill>
                            <a:schemeClr val="bg2">
                              <a:lumMod val="50000"/>
                            </a:schemeClr>
                          </a:solidFill>
                          <a:effectLst/>
                        </a:rPr>
                        <a:t> &gt; entities):void</a:t>
                      </a:r>
                    </a:p>
                    <a:p>
                      <a:pPr algn="just">
                        <a:lnSpc>
                          <a:spcPct val="120000"/>
                        </a:lnSpc>
                        <a:spcBef>
                          <a:spcPts val="0"/>
                        </a:spcBef>
                        <a:spcAft>
                          <a:spcPts val="0"/>
                        </a:spcAft>
                      </a:pPr>
                      <a:r>
                        <a:rPr lang="en-US" sz="1600" dirty="0" err="1">
                          <a:solidFill>
                            <a:schemeClr val="bg2">
                              <a:lumMod val="50000"/>
                            </a:schemeClr>
                          </a:solidFill>
                          <a:effectLst/>
                        </a:rPr>
                        <a:t>Xóa</a:t>
                      </a:r>
                      <a:r>
                        <a:rPr lang="en-US" sz="1600" dirty="0">
                          <a:solidFill>
                            <a:schemeClr val="bg2">
                              <a:lumMod val="50000"/>
                            </a:schemeClr>
                          </a:solidFill>
                          <a:effectLst/>
                        </a:rPr>
                        <a:t> </a:t>
                      </a:r>
                      <a:r>
                        <a:rPr lang="en-US" sz="1600" dirty="0" err="1">
                          <a:solidFill>
                            <a:schemeClr val="bg2">
                              <a:lumMod val="50000"/>
                            </a:schemeClr>
                          </a:solidFill>
                          <a:effectLst/>
                        </a:rPr>
                        <a:t>các</a:t>
                      </a:r>
                      <a:r>
                        <a:rPr lang="en-US" sz="1600" dirty="0">
                          <a:solidFill>
                            <a:schemeClr val="bg2">
                              <a:lumMod val="50000"/>
                            </a:schemeClr>
                          </a:solidFill>
                          <a:effectLst/>
                        </a:rPr>
                        <a:t> </a:t>
                      </a:r>
                      <a:r>
                        <a:rPr lang="en-US" sz="1600" dirty="0" err="1">
                          <a:solidFill>
                            <a:schemeClr val="bg2">
                              <a:lumMod val="50000"/>
                            </a:schemeClr>
                          </a:solidFill>
                          <a:effectLst/>
                        </a:rPr>
                        <a:t>thực</a:t>
                      </a:r>
                      <a:r>
                        <a:rPr lang="en-US" sz="1600" dirty="0">
                          <a:solidFill>
                            <a:schemeClr val="bg2">
                              <a:lumMod val="50000"/>
                            </a:schemeClr>
                          </a:solidFill>
                          <a:effectLst/>
                        </a:rPr>
                        <a:t> </a:t>
                      </a:r>
                      <a:r>
                        <a:rPr lang="en-US" sz="1600" dirty="0" err="1">
                          <a:solidFill>
                            <a:schemeClr val="bg2">
                              <a:lumMod val="50000"/>
                            </a:schemeClr>
                          </a:solidFill>
                          <a:effectLst/>
                        </a:rPr>
                        <a:t>thể</a:t>
                      </a:r>
                      <a:r>
                        <a:rPr lang="en-US" sz="1600" dirty="0">
                          <a:solidFill>
                            <a:schemeClr val="bg2">
                              <a:lumMod val="50000"/>
                            </a:schemeClr>
                          </a:solidFill>
                          <a:effectLst/>
                        </a:rPr>
                        <a:t> </a:t>
                      </a:r>
                      <a:r>
                        <a:rPr lang="en-US" sz="1600" dirty="0" err="1">
                          <a:solidFill>
                            <a:schemeClr val="bg2">
                              <a:lumMod val="50000"/>
                            </a:schemeClr>
                          </a:solidFill>
                          <a:effectLst/>
                        </a:rPr>
                        <a:t>được</a:t>
                      </a:r>
                      <a:r>
                        <a:rPr lang="en-US" sz="1600" dirty="0">
                          <a:solidFill>
                            <a:schemeClr val="bg2">
                              <a:lumMod val="50000"/>
                            </a:schemeClr>
                          </a:solidFill>
                          <a:effectLst/>
                        </a:rPr>
                        <a:t> </a:t>
                      </a:r>
                      <a:r>
                        <a:rPr lang="en-US" sz="1600" dirty="0" err="1">
                          <a:solidFill>
                            <a:schemeClr val="bg2">
                              <a:lumMod val="50000"/>
                            </a:schemeClr>
                          </a:solidFill>
                          <a:effectLst/>
                        </a:rPr>
                        <a:t>truyền</a:t>
                      </a:r>
                      <a:r>
                        <a:rPr lang="en-US" sz="1600" dirty="0">
                          <a:solidFill>
                            <a:schemeClr val="bg2">
                              <a:lumMod val="50000"/>
                            </a:schemeClr>
                          </a:solidFill>
                          <a:effectLst/>
                        </a:rPr>
                        <a:t> </a:t>
                      </a:r>
                      <a:r>
                        <a:rPr lang="en-US" sz="1600" dirty="0" err="1">
                          <a:solidFill>
                            <a:schemeClr val="bg2">
                              <a:lumMod val="50000"/>
                            </a:schemeClr>
                          </a:solidFill>
                          <a:effectLst/>
                        </a:rPr>
                        <a:t>dưới</a:t>
                      </a:r>
                      <a:r>
                        <a:rPr lang="en-US" sz="1600" dirty="0">
                          <a:solidFill>
                            <a:schemeClr val="bg2">
                              <a:lumMod val="50000"/>
                            </a:schemeClr>
                          </a:solidFill>
                          <a:effectLst/>
                        </a:rPr>
                        <a:t> </a:t>
                      </a:r>
                      <a:r>
                        <a:rPr lang="en-US" sz="1600" dirty="0" err="1">
                          <a:solidFill>
                            <a:schemeClr val="bg2">
                              <a:lumMod val="50000"/>
                            </a:schemeClr>
                          </a:solidFill>
                          <a:effectLst/>
                        </a:rPr>
                        <a:t>dạng</a:t>
                      </a:r>
                      <a:r>
                        <a:rPr lang="en-US" sz="1600" dirty="0">
                          <a:solidFill>
                            <a:schemeClr val="bg2">
                              <a:lumMod val="50000"/>
                            </a:schemeClr>
                          </a:solidFill>
                          <a:effectLst/>
                        </a:rPr>
                        <a:t> </a:t>
                      </a:r>
                      <a:r>
                        <a:rPr lang="en-US" sz="1600" dirty="0" err="1">
                          <a:solidFill>
                            <a:schemeClr val="bg2">
                              <a:lumMod val="50000"/>
                            </a:schemeClr>
                          </a:solidFill>
                          <a:effectLst/>
                        </a:rPr>
                        <a:t>tham</a:t>
                      </a:r>
                      <a:r>
                        <a:rPr lang="en-US" sz="1600" dirty="0">
                          <a:solidFill>
                            <a:schemeClr val="bg2">
                              <a:lumMod val="50000"/>
                            </a:schemeClr>
                          </a:solidFill>
                          <a:effectLst/>
                        </a:rPr>
                        <a:t> </a:t>
                      </a:r>
                      <a:r>
                        <a:rPr lang="en-US" sz="1600" dirty="0" err="1">
                          <a:solidFill>
                            <a:schemeClr val="bg2">
                              <a:lumMod val="50000"/>
                            </a:schemeClr>
                          </a:solidFill>
                          <a:effectLst/>
                        </a:rPr>
                        <a:t>số</a:t>
                      </a:r>
                      <a:r>
                        <a:rPr lang="en-US" sz="1600" dirty="0">
                          <a:solidFill>
                            <a:schemeClr val="bg2">
                              <a:lumMod val="50000"/>
                            </a:schemeClr>
                          </a:solidFill>
                          <a:effectLst/>
                        </a:rPr>
                        <a:t>.</a:t>
                      </a:r>
                      <a:endParaRPr lang="en-US" sz="1600" dirty="0">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259" marR="44259" marT="44259" marB="44259" anchor="ctr"/>
                </a:tc>
                <a:extLst>
                  <a:ext uri="{0D108BD9-81ED-4DB2-BD59-A6C34878D82A}">
                    <a16:rowId xmlns:a16="http://schemas.microsoft.com/office/drawing/2014/main" val="10004"/>
                  </a:ext>
                </a:extLst>
              </a:tr>
              <a:tr h="593689">
                <a:tc>
                  <a:txBody>
                    <a:bodyPr/>
                    <a:lstStyle/>
                    <a:p>
                      <a:pPr algn="ctr">
                        <a:lnSpc>
                          <a:spcPct val="107000"/>
                        </a:lnSpc>
                        <a:spcBef>
                          <a:spcPts val="0"/>
                        </a:spcBef>
                        <a:spcAft>
                          <a:spcPts val="0"/>
                        </a:spcAft>
                      </a:pPr>
                      <a:r>
                        <a:rPr lang="en-US" sz="1600" b="0" dirty="0">
                          <a:effectLst/>
                        </a:rPr>
                        <a:t>5</a:t>
                      </a:r>
                      <a:endParaRPr lang="en-US" sz="1600" b="0" dirty="0">
                        <a:effectLst/>
                        <a:latin typeface="Calibri" panose="020F0502020204030204" pitchFamily="34" charset="0"/>
                        <a:ea typeface="Calibri" panose="020F0502020204030204" pitchFamily="34" charset="0"/>
                        <a:cs typeface="Times New Roman" panose="02020603050405020304" pitchFamily="18" charset="0"/>
                      </a:endParaRPr>
                    </a:p>
                  </a:txBody>
                  <a:tcPr marL="44259" marR="44259" marT="44259" marB="44259" anchor="ctr"/>
                </a:tc>
                <a:tc>
                  <a:txBody>
                    <a:bodyPr/>
                    <a:lstStyle/>
                    <a:p>
                      <a:pPr algn="just">
                        <a:lnSpc>
                          <a:spcPct val="120000"/>
                        </a:lnSpc>
                        <a:spcBef>
                          <a:spcPts val="0"/>
                        </a:spcBef>
                        <a:spcAft>
                          <a:spcPts val="0"/>
                        </a:spcAft>
                      </a:pPr>
                      <a:r>
                        <a:rPr lang="en-US" sz="1600" b="1" dirty="0" err="1">
                          <a:solidFill>
                            <a:schemeClr val="bg2">
                              <a:lumMod val="50000"/>
                            </a:schemeClr>
                          </a:solidFill>
                          <a:effectLst/>
                        </a:rPr>
                        <a:t>deleteAll</a:t>
                      </a:r>
                      <a:r>
                        <a:rPr lang="en-US" sz="1600" b="1" dirty="0">
                          <a:solidFill>
                            <a:schemeClr val="bg2">
                              <a:lumMod val="50000"/>
                            </a:schemeClr>
                          </a:solidFill>
                          <a:effectLst/>
                        </a:rPr>
                        <a:t>(</a:t>
                      </a:r>
                      <a:r>
                        <a:rPr lang="en-US" sz="1600" b="1" dirty="0" err="1">
                          <a:solidFill>
                            <a:schemeClr val="bg2">
                              <a:lumMod val="50000"/>
                            </a:schemeClr>
                          </a:solidFill>
                          <a:effectLst/>
                        </a:rPr>
                        <a:t>Iterable</a:t>
                      </a:r>
                      <a:r>
                        <a:rPr lang="en-US" sz="1600" b="1" dirty="0">
                          <a:solidFill>
                            <a:schemeClr val="bg2">
                              <a:lumMod val="50000"/>
                            </a:schemeClr>
                          </a:solidFill>
                          <a:effectLst/>
                        </a:rPr>
                        <a:t>&lt; extends Integer &gt; ids):void</a:t>
                      </a:r>
                    </a:p>
                    <a:p>
                      <a:pPr algn="just">
                        <a:lnSpc>
                          <a:spcPct val="120000"/>
                        </a:lnSpc>
                        <a:spcBef>
                          <a:spcPts val="0"/>
                        </a:spcBef>
                        <a:spcAft>
                          <a:spcPts val="0"/>
                        </a:spcAft>
                      </a:pPr>
                      <a:r>
                        <a:rPr lang="en-US" sz="1600" dirty="0" err="1">
                          <a:solidFill>
                            <a:schemeClr val="bg2">
                              <a:lumMod val="50000"/>
                            </a:schemeClr>
                          </a:solidFill>
                          <a:effectLst/>
                        </a:rPr>
                        <a:t>Xóa</a:t>
                      </a:r>
                      <a:r>
                        <a:rPr lang="en-US" sz="1600" dirty="0">
                          <a:solidFill>
                            <a:schemeClr val="bg2">
                              <a:lumMod val="50000"/>
                            </a:schemeClr>
                          </a:solidFill>
                          <a:effectLst/>
                        </a:rPr>
                        <a:t> </a:t>
                      </a:r>
                      <a:r>
                        <a:rPr lang="en-US" sz="1600" dirty="0" err="1">
                          <a:solidFill>
                            <a:schemeClr val="bg2">
                              <a:lumMod val="50000"/>
                            </a:schemeClr>
                          </a:solidFill>
                          <a:effectLst/>
                        </a:rPr>
                        <a:t>các</a:t>
                      </a:r>
                      <a:r>
                        <a:rPr lang="en-US" sz="1600" dirty="0">
                          <a:solidFill>
                            <a:schemeClr val="bg2">
                              <a:lumMod val="50000"/>
                            </a:schemeClr>
                          </a:solidFill>
                          <a:effectLst/>
                        </a:rPr>
                        <a:t> </a:t>
                      </a:r>
                      <a:r>
                        <a:rPr lang="en-US" sz="1600" dirty="0" err="1">
                          <a:solidFill>
                            <a:schemeClr val="bg2">
                              <a:lumMod val="50000"/>
                            </a:schemeClr>
                          </a:solidFill>
                          <a:effectLst/>
                        </a:rPr>
                        <a:t>thực</a:t>
                      </a:r>
                      <a:r>
                        <a:rPr lang="en-US" sz="1600" dirty="0">
                          <a:solidFill>
                            <a:schemeClr val="bg2">
                              <a:lumMod val="50000"/>
                            </a:schemeClr>
                          </a:solidFill>
                          <a:effectLst/>
                        </a:rPr>
                        <a:t> </a:t>
                      </a:r>
                      <a:r>
                        <a:rPr lang="en-US" sz="1600" dirty="0" err="1">
                          <a:solidFill>
                            <a:schemeClr val="bg2">
                              <a:lumMod val="50000"/>
                            </a:schemeClr>
                          </a:solidFill>
                          <a:effectLst/>
                        </a:rPr>
                        <a:t>thể</a:t>
                      </a:r>
                      <a:r>
                        <a:rPr lang="en-US" sz="1600" dirty="0">
                          <a:solidFill>
                            <a:schemeClr val="bg2">
                              <a:lumMod val="50000"/>
                            </a:schemeClr>
                          </a:solidFill>
                          <a:effectLst/>
                        </a:rPr>
                        <a:t> </a:t>
                      </a:r>
                      <a:r>
                        <a:rPr lang="en-US" sz="1600" dirty="0" err="1">
                          <a:solidFill>
                            <a:schemeClr val="bg2">
                              <a:lumMod val="50000"/>
                            </a:schemeClr>
                          </a:solidFill>
                          <a:effectLst/>
                        </a:rPr>
                        <a:t>được</a:t>
                      </a:r>
                      <a:r>
                        <a:rPr lang="en-US" sz="1600" dirty="0">
                          <a:solidFill>
                            <a:schemeClr val="bg2">
                              <a:lumMod val="50000"/>
                            </a:schemeClr>
                          </a:solidFill>
                          <a:effectLst/>
                        </a:rPr>
                        <a:t> </a:t>
                      </a:r>
                      <a:r>
                        <a:rPr lang="en-US" sz="1600" dirty="0" err="1">
                          <a:solidFill>
                            <a:schemeClr val="bg2">
                              <a:lumMod val="50000"/>
                            </a:schemeClr>
                          </a:solidFill>
                          <a:effectLst/>
                        </a:rPr>
                        <a:t>xác</a:t>
                      </a:r>
                      <a:r>
                        <a:rPr lang="en-US" sz="1600" dirty="0">
                          <a:solidFill>
                            <a:schemeClr val="bg2">
                              <a:lumMod val="50000"/>
                            </a:schemeClr>
                          </a:solidFill>
                          <a:effectLst/>
                        </a:rPr>
                        <a:t> </a:t>
                      </a:r>
                      <a:r>
                        <a:rPr lang="en-US" sz="1600" dirty="0" err="1">
                          <a:solidFill>
                            <a:schemeClr val="bg2">
                              <a:lumMod val="50000"/>
                            </a:schemeClr>
                          </a:solidFill>
                          <a:effectLst/>
                        </a:rPr>
                        <a:t>định</a:t>
                      </a:r>
                      <a:r>
                        <a:rPr lang="en-US" sz="1600" dirty="0">
                          <a:solidFill>
                            <a:schemeClr val="bg2">
                              <a:lumMod val="50000"/>
                            </a:schemeClr>
                          </a:solidFill>
                          <a:effectLst/>
                        </a:rPr>
                        <a:t> </a:t>
                      </a:r>
                      <a:r>
                        <a:rPr lang="en-US" sz="1600" dirty="0" err="1">
                          <a:solidFill>
                            <a:schemeClr val="bg2">
                              <a:lumMod val="50000"/>
                            </a:schemeClr>
                          </a:solidFill>
                          <a:effectLst/>
                        </a:rPr>
                        <a:t>bằng</a:t>
                      </a:r>
                      <a:r>
                        <a:rPr lang="en-US" sz="1600" dirty="0">
                          <a:solidFill>
                            <a:schemeClr val="bg2">
                              <a:lumMod val="50000"/>
                            </a:schemeClr>
                          </a:solidFill>
                          <a:effectLst/>
                        </a:rPr>
                        <a:t> </a:t>
                      </a:r>
                      <a:r>
                        <a:rPr lang="en-US" sz="1600" dirty="0" err="1">
                          <a:solidFill>
                            <a:schemeClr val="bg2">
                              <a:lumMod val="50000"/>
                            </a:schemeClr>
                          </a:solidFill>
                          <a:effectLst/>
                        </a:rPr>
                        <a:t>cách</a:t>
                      </a:r>
                      <a:r>
                        <a:rPr lang="en-US" sz="1600" dirty="0">
                          <a:solidFill>
                            <a:schemeClr val="bg2">
                              <a:lumMod val="50000"/>
                            </a:schemeClr>
                          </a:solidFill>
                          <a:effectLst/>
                        </a:rPr>
                        <a:t> </a:t>
                      </a:r>
                      <a:r>
                        <a:rPr lang="en-US" sz="1600" dirty="0" err="1">
                          <a:solidFill>
                            <a:schemeClr val="bg2">
                              <a:lumMod val="50000"/>
                            </a:schemeClr>
                          </a:solidFill>
                          <a:effectLst/>
                        </a:rPr>
                        <a:t>sử</a:t>
                      </a:r>
                      <a:r>
                        <a:rPr lang="en-US" sz="1600" dirty="0">
                          <a:solidFill>
                            <a:schemeClr val="bg2">
                              <a:lumMod val="50000"/>
                            </a:schemeClr>
                          </a:solidFill>
                          <a:effectLst/>
                        </a:rPr>
                        <a:t> </a:t>
                      </a:r>
                      <a:r>
                        <a:rPr lang="en-US" sz="1600" dirty="0" err="1">
                          <a:solidFill>
                            <a:schemeClr val="bg2">
                              <a:lumMod val="50000"/>
                            </a:schemeClr>
                          </a:solidFill>
                          <a:effectLst/>
                        </a:rPr>
                        <a:t>dụng</a:t>
                      </a:r>
                      <a:r>
                        <a:rPr lang="en-US" sz="1600" dirty="0">
                          <a:solidFill>
                            <a:schemeClr val="bg2">
                              <a:lumMod val="50000"/>
                            </a:schemeClr>
                          </a:solidFill>
                          <a:effectLst/>
                        </a:rPr>
                        <a:t> id </a:t>
                      </a:r>
                      <a:r>
                        <a:rPr lang="en-US" sz="1600" dirty="0" err="1">
                          <a:solidFill>
                            <a:schemeClr val="bg2">
                              <a:lumMod val="50000"/>
                            </a:schemeClr>
                          </a:solidFill>
                          <a:effectLst/>
                        </a:rPr>
                        <a:t>được</a:t>
                      </a:r>
                      <a:r>
                        <a:rPr lang="en-US" sz="1600" dirty="0">
                          <a:solidFill>
                            <a:schemeClr val="bg2">
                              <a:lumMod val="50000"/>
                            </a:schemeClr>
                          </a:solidFill>
                          <a:effectLst/>
                        </a:rPr>
                        <a:t> </a:t>
                      </a:r>
                      <a:r>
                        <a:rPr lang="en-US" sz="1600" dirty="0" err="1">
                          <a:solidFill>
                            <a:schemeClr val="bg2">
                              <a:lumMod val="50000"/>
                            </a:schemeClr>
                          </a:solidFill>
                          <a:effectLst/>
                        </a:rPr>
                        <a:t>chuyển</a:t>
                      </a:r>
                      <a:r>
                        <a:rPr lang="en-US" sz="1600" dirty="0">
                          <a:solidFill>
                            <a:schemeClr val="bg2">
                              <a:lumMod val="50000"/>
                            </a:schemeClr>
                          </a:solidFill>
                          <a:effectLst/>
                        </a:rPr>
                        <a:t> </a:t>
                      </a:r>
                      <a:r>
                        <a:rPr lang="en-US" sz="1600" dirty="0" err="1">
                          <a:solidFill>
                            <a:schemeClr val="bg2">
                              <a:lumMod val="50000"/>
                            </a:schemeClr>
                          </a:solidFill>
                          <a:effectLst/>
                        </a:rPr>
                        <a:t>làm</a:t>
                      </a:r>
                      <a:r>
                        <a:rPr lang="en-US" sz="1600" dirty="0">
                          <a:solidFill>
                            <a:schemeClr val="bg2">
                              <a:lumMod val="50000"/>
                            </a:schemeClr>
                          </a:solidFill>
                          <a:effectLst/>
                        </a:rPr>
                        <a:t> </a:t>
                      </a:r>
                      <a:r>
                        <a:rPr lang="en-US" sz="1600" dirty="0" err="1">
                          <a:solidFill>
                            <a:schemeClr val="bg2">
                              <a:lumMod val="50000"/>
                            </a:schemeClr>
                          </a:solidFill>
                          <a:effectLst/>
                        </a:rPr>
                        <a:t>tham</a:t>
                      </a:r>
                      <a:r>
                        <a:rPr lang="en-US" sz="1600" dirty="0">
                          <a:solidFill>
                            <a:schemeClr val="bg2">
                              <a:lumMod val="50000"/>
                            </a:schemeClr>
                          </a:solidFill>
                          <a:effectLst/>
                        </a:rPr>
                        <a:t> </a:t>
                      </a:r>
                      <a:r>
                        <a:rPr lang="en-US" sz="1600" dirty="0" err="1">
                          <a:solidFill>
                            <a:schemeClr val="bg2">
                              <a:lumMod val="50000"/>
                            </a:schemeClr>
                          </a:solidFill>
                          <a:effectLst/>
                        </a:rPr>
                        <a:t>số</a:t>
                      </a:r>
                      <a:endParaRPr lang="en-US" sz="1600" dirty="0">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259" marR="44259" marT="44259" marB="44259"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7339134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 </a:t>
            </a:r>
            <a:r>
              <a:rPr lang="vi-VN" altLang="en-US" sz="2200" dirty="0"/>
              <a:t>MỘT SỐ PHƯƠNG THỨC</a:t>
            </a:r>
            <a:endParaRPr lang="en-US" altLang="en-US" sz="2200" dirty="0"/>
          </a:p>
        </p:txBody>
      </p:sp>
      <p:graphicFrame>
        <p:nvGraphicFramePr>
          <p:cNvPr id="9" name="Table 8"/>
          <p:cNvGraphicFramePr>
            <a:graphicFrameLocks noGrp="1"/>
          </p:cNvGraphicFramePr>
          <p:nvPr>
            <p:extLst>
              <p:ext uri="{D42A27DB-BD31-4B8C-83A1-F6EECF244321}">
                <p14:modId xmlns:p14="http://schemas.microsoft.com/office/powerpoint/2010/main" val="2106804329"/>
              </p:ext>
            </p:extLst>
          </p:nvPr>
        </p:nvGraphicFramePr>
        <p:xfrm>
          <a:off x="489920" y="1297530"/>
          <a:ext cx="8334040" cy="3637914"/>
        </p:xfrm>
        <a:graphic>
          <a:graphicData uri="http://schemas.openxmlformats.org/drawingml/2006/table">
            <a:tbl>
              <a:tblPr firstRow="1" firstCol="1" bandRow="1">
                <a:tableStyleId>{5C22544A-7EE6-4342-B048-85BDC9FD1C3A}</a:tableStyleId>
              </a:tblPr>
              <a:tblGrid>
                <a:gridCol w="447340">
                  <a:extLst>
                    <a:ext uri="{9D8B030D-6E8A-4147-A177-3AD203B41FA5}">
                      <a16:colId xmlns:a16="http://schemas.microsoft.com/office/drawing/2014/main" val="20000"/>
                    </a:ext>
                  </a:extLst>
                </a:gridCol>
                <a:gridCol w="7886700">
                  <a:extLst>
                    <a:ext uri="{9D8B030D-6E8A-4147-A177-3AD203B41FA5}">
                      <a16:colId xmlns:a16="http://schemas.microsoft.com/office/drawing/2014/main" val="20001"/>
                    </a:ext>
                  </a:extLst>
                </a:gridCol>
              </a:tblGrid>
              <a:tr h="197433">
                <a:tc>
                  <a:txBody>
                    <a:bodyPr/>
                    <a:lstStyle/>
                    <a:p>
                      <a:pPr>
                        <a:lnSpc>
                          <a:spcPct val="120000"/>
                        </a:lnSpc>
                        <a:spcBef>
                          <a:spcPts val="0"/>
                        </a:spcBef>
                        <a:spcAft>
                          <a:spcPts val="0"/>
                        </a:spcAft>
                      </a:pPr>
                      <a:r>
                        <a:rPr lang="en-US" sz="1600" dirty="0">
                          <a:effectLst/>
                        </a:rPr>
                        <a:t>No</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4259" marR="44259" marT="44259" marB="44259"/>
                </a:tc>
                <a:tc>
                  <a:txBody>
                    <a:bodyPr/>
                    <a:lstStyle/>
                    <a:p>
                      <a:pPr algn="ctr">
                        <a:lnSpc>
                          <a:spcPct val="120000"/>
                        </a:lnSpc>
                        <a:spcBef>
                          <a:spcPts val="0"/>
                        </a:spcBef>
                        <a:spcAft>
                          <a:spcPts val="0"/>
                        </a:spcAft>
                      </a:pPr>
                      <a:r>
                        <a:rPr lang="en-US" sz="1600" dirty="0">
                          <a:effectLst/>
                        </a:rPr>
                        <a:t>Method &amp; Description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4259" marR="44259" marT="44259" marB="44259"/>
                </a:tc>
                <a:extLst>
                  <a:ext uri="{0D108BD9-81ED-4DB2-BD59-A6C34878D82A}">
                    <a16:rowId xmlns:a16="http://schemas.microsoft.com/office/drawing/2014/main" val="10000"/>
                  </a:ext>
                </a:extLst>
              </a:tr>
              <a:tr h="402280">
                <a:tc>
                  <a:txBody>
                    <a:bodyPr/>
                    <a:lstStyle/>
                    <a:p>
                      <a:pPr algn="ctr">
                        <a:lnSpc>
                          <a:spcPct val="120000"/>
                        </a:lnSpc>
                        <a:spcAft>
                          <a:spcPts val="0"/>
                        </a:spcAft>
                      </a:pPr>
                      <a:r>
                        <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6</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just">
                        <a:lnSpc>
                          <a:spcPct val="120000"/>
                        </a:lnSpc>
                        <a:spcBef>
                          <a:spcPts val="600"/>
                        </a:spcBef>
                        <a:spcAft>
                          <a:spcPts val="720"/>
                        </a:spcAft>
                      </a:pPr>
                      <a:r>
                        <a:rPr lang="en-US" sz="1800" b="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existsById</a:t>
                      </a:r>
                      <a:r>
                        <a:rPr lang="en-US"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(Integer id):</a:t>
                      </a:r>
                      <a:r>
                        <a:rPr lang="en-US" sz="1800" b="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boolean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0000"/>
                        </a:lnSpc>
                        <a:spcBef>
                          <a:spcPts val="600"/>
                        </a:spcBef>
                        <a:spcAft>
                          <a:spcPts val="720"/>
                        </a:spcAft>
                      </a:pP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Kiểm</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tra</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xem</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một</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thực</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thể</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có</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tồn</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tại</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hay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không</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bằng</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cách</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sử</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dụng</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id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tc>
                <a:extLst>
                  <a:ext uri="{0D108BD9-81ED-4DB2-BD59-A6C34878D82A}">
                    <a16:rowId xmlns:a16="http://schemas.microsoft.com/office/drawing/2014/main" val="10001"/>
                  </a:ext>
                </a:extLst>
              </a:tr>
              <a:tr h="402280">
                <a:tc>
                  <a:txBody>
                    <a:bodyPr/>
                    <a:lstStyle/>
                    <a:p>
                      <a:pPr algn="ctr">
                        <a:lnSpc>
                          <a:spcPct val="120000"/>
                        </a:lnSpc>
                        <a:spcAft>
                          <a:spcPts val="0"/>
                        </a:spcAft>
                      </a:pPr>
                      <a:r>
                        <a:rPr lang="en-US" sz="160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7</a:t>
                      </a:r>
                      <a:endParaRPr lang="en-US" sz="16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just">
                        <a:lnSpc>
                          <a:spcPct val="120000"/>
                        </a:lnSpc>
                        <a:spcBef>
                          <a:spcPts val="600"/>
                        </a:spcBef>
                        <a:spcAft>
                          <a:spcPts val="720"/>
                        </a:spcAft>
                      </a:pPr>
                      <a:r>
                        <a:rPr lang="en-US"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findAll():</a:t>
                      </a:r>
                      <a:r>
                        <a:rPr lang="en-US" sz="1800" b="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Iterable</a:t>
                      </a:r>
                      <a:r>
                        <a:rPr lang="en-US"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&lt; </a:t>
                      </a:r>
                      <a:r>
                        <a:rPr lang="en-US" sz="1800" b="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Class_Name</a:t>
                      </a:r>
                      <a:r>
                        <a:rPr lang="en-US"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&gt;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0000"/>
                        </a:lnSpc>
                        <a:spcBef>
                          <a:spcPts val="600"/>
                        </a:spcBef>
                        <a:spcAft>
                          <a:spcPts val="720"/>
                        </a:spcAft>
                      </a:pP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Trả</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về</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tất</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cả</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thực</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thể</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tc>
                <a:extLst>
                  <a:ext uri="{0D108BD9-81ED-4DB2-BD59-A6C34878D82A}">
                    <a16:rowId xmlns:a16="http://schemas.microsoft.com/office/drawing/2014/main" val="10002"/>
                  </a:ext>
                </a:extLst>
              </a:tr>
              <a:tr h="402280">
                <a:tc>
                  <a:txBody>
                    <a:bodyPr/>
                    <a:lstStyle/>
                    <a:p>
                      <a:pPr algn="ctr">
                        <a:lnSpc>
                          <a:spcPct val="120000"/>
                        </a:lnSpc>
                        <a:spcAft>
                          <a:spcPts val="0"/>
                        </a:spcAft>
                      </a:pPr>
                      <a:r>
                        <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8</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just">
                        <a:lnSpc>
                          <a:spcPct val="120000"/>
                        </a:lnSpc>
                        <a:spcBef>
                          <a:spcPts val="600"/>
                        </a:spcBef>
                        <a:spcAft>
                          <a:spcPts val="720"/>
                        </a:spcAft>
                      </a:pPr>
                      <a:r>
                        <a:rPr lang="en-US" sz="1800" b="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findAllByIds</a:t>
                      </a:r>
                      <a:r>
                        <a:rPr lang="en-US"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r>
                        <a:rPr lang="en-US" sz="1800" b="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Iterable</a:t>
                      </a:r>
                      <a:r>
                        <a:rPr lang="en-US"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&lt; Integer &gt; ids):</a:t>
                      </a:r>
                      <a:r>
                        <a:rPr lang="en-US" sz="1800" b="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Iterable</a:t>
                      </a:r>
                      <a:r>
                        <a:rPr lang="en-US"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&lt; </a:t>
                      </a:r>
                      <a:r>
                        <a:rPr lang="en-US" sz="1800" b="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Class_Name</a:t>
                      </a:r>
                      <a:r>
                        <a:rPr lang="en-US"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&gt;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0000"/>
                        </a:lnSpc>
                        <a:spcBef>
                          <a:spcPts val="600"/>
                        </a:spcBef>
                        <a:spcAft>
                          <a:spcPts val="720"/>
                        </a:spcAft>
                      </a:pP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Trả</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về</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tất</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cả</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các</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thực</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thể</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được</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xác</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định</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bằng</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cách</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sử</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dụng</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id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được</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chuyển</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làm</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tham</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số</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764159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 </a:t>
            </a:r>
            <a:r>
              <a:rPr lang="vi-VN" altLang="en-US" sz="2200" dirty="0"/>
              <a:t>MỘT SỐ PHƯƠNG THỨC</a:t>
            </a:r>
            <a:endParaRPr lang="en-US" altLang="en-US" sz="2200" dirty="0"/>
          </a:p>
        </p:txBody>
      </p:sp>
      <p:graphicFrame>
        <p:nvGraphicFramePr>
          <p:cNvPr id="9" name="Table 8"/>
          <p:cNvGraphicFramePr>
            <a:graphicFrameLocks noGrp="1"/>
          </p:cNvGraphicFramePr>
          <p:nvPr>
            <p:extLst>
              <p:ext uri="{D42A27DB-BD31-4B8C-83A1-F6EECF244321}">
                <p14:modId xmlns:p14="http://schemas.microsoft.com/office/powerpoint/2010/main" val="439228395"/>
              </p:ext>
            </p:extLst>
          </p:nvPr>
        </p:nvGraphicFramePr>
        <p:xfrm>
          <a:off x="171938" y="1297530"/>
          <a:ext cx="8768862" cy="3062922"/>
        </p:xfrm>
        <a:graphic>
          <a:graphicData uri="http://schemas.openxmlformats.org/drawingml/2006/table">
            <a:tbl>
              <a:tblPr firstRow="1" firstCol="1" bandRow="1">
                <a:tableStyleId>{5C22544A-7EE6-4342-B048-85BDC9FD1C3A}</a:tableStyleId>
              </a:tblPr>
              <a:tblGrid>
                <a:gridCol w="470680">
                  <a:extLst>
                    <a:ext uri="{9D8B030D-6E8A-4147-A177-3AD203B41FA5}">
                      <a16:colId xmlns:a16="http://schemas.microsoft.com/office/drawing/2014/main" val="20000"/>
                    </a:ext>
                  </a:extLst>
                </a:gridCol>
                <a:gridCol w="8298182">
                  <a:extLst>
                    <a:ext uri="{9D8B030D-6E8A-4147-A177-3AD203B41FA5}">
                      <a16:colId xmlns:a16="http://schemas.microsoft.com/office/drawing/2014/main" val="20001"/>
                    </a:ext>
                  </a:extLst>
                </a:gridCol>
              </a:tblGrid>
              <a:tr h="197433">
                <a:tc>
                  <a:txBody>
                    <a:bodyPr/>
                    <a:lstStyle/>
                    <a:p>
                      <a:pPr>
                        <a:lnSpc>
                          <a:spcPct val="107000"/>
                        </a:lnSpc>
                        <a:spcBef>
                          <a:spcPts val="0"/>
                        </a:spcBef>
                        <a:spcAft>
                          <a:spcPts val="0"/>
                        </a:spcAft>
                      </a:pPr>
                      <a:r>
                        <a:rPr lang="en-US" sz="1600" dirty="0">
                          <a:effectLst/>
                        </a:rPr>
                        <a:t>No</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4259" marR="44259" marT="44259" marB="44259"/>
                </a:tc>
                <a:tc>
                  <a:txBody>
                    <a:bodyPr/>
                    <a:lstStyle/>
                    <a:p>
                      <a:pPr algn="ctr">
                        <a:lnSpc>
                          <a:spcPct val="107000"/>
                        </a:lnSpc>
                        <a:spcBef>
                          <a:spcPts val="0"/>
                        </a:spcBef>
                        <a:spcAft>
                          <a:spcPts val="0"/>
                        </a:spcAft>
                      </a:pPr>
                      <a:r>
                        <a:rPr lang="en-US" sz="1600" dirty="0">
                          <a:effectLst/>
                        </a:rPr>
                        <a:t>Method &amp; Description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4259" marR="44259" marT="44259" marB="44259"/>
                </a:tc>
                <a:extLst>
                  <a:ext uri="{0D108BD9-81ED-4DB2-BD59-A6C34878D82A}">
                    <a16:rowId xmlns:a16="http://schemas.microsoft.com/office/drawing/2014/main" val="10000"/>
                  </a:ext>
                </a:extLst>
              </a:tr>
              <a:tr h="620146">
                <a:tc>
                  <a:txBody>
                    <a:bodyPr/>
                    <a:lstStyle/>
                    <a:p>
                      <a:pPr>
                        <a:lnSpc>
                          <a:spcPct val="107000"/>
                        </a:lnSpc>
                        <a:spcAft>
                          <a:spcPts val="0"/>
                        </a:spcAft>
                      </a:pPr>
                      <a:r>
                        <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9</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just">
                        <a:lnSpc>
                          <a:spcPct val="107000"/>
                        </a:lnSpc>
                        <a:spcBef>
                          <a:spcPts val="600"/>
                        </a:spcBef>
                        <a:spcAft>
                          <a:spcPts val="720"/>
                        </a:spcAft>
                      </a:pPr>
                      <a:r>
                        <a:rPr lang="en-US" sz="1800" b="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findById(Integer id):Optional&lt; Class_Name &gt;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600"/>
                        </a:spcBef>
                        <a:spcAft>
                          <a:spcPts val="720"/>
                        </a:spcAft>
                      </a:pPr>
                      <a:r>
                        <a:rPr lang="en-US" sz="18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Trả về một thực thể được xác định theo id.</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tc>
                <a:extLst>
                  <a:ext uri="{0D108BD9-81ED-4DB2-BD59-A6C34878D82A}">
                    <a16:rowId xmlns:a16="http://schemas.microsoft.com/office/drawing/2014/main" val="10001"/>
                  </a:ext>
                </a:extLst>
              </a:tr>
              <a:tr h="593689">
                <a:tc>
                  <a:txBody>
                    <a:bodyPr/>
                    <a:lstStyle/>
                    <a:p>
                      <a:pPr>
                        <a:lnSpc>
                          <a:spcPct val="107000"/>
                        </a:lnSpc>
                        <a:spcAft>
                          <a:spcPts val="0"/>
                        </a:spcAft>
                      </a:pPr>
                      <a:r>
                        <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10</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just">
                        <a:lnSpc>
                          <a:spcPct val="107000"/>
                        </a:lnSpc>
                        <a:spcBef>
                          <a:spcPts val="600"/>
                        </a:spcBef>
                        <a:spcAft>
                          <a:spcPts val="720"/>
                        </a:spcAft>
                      </a:pPr>
                      <a:r>
                        <a:rPr lang="en-US"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save(</a:t>
                      </a:r>
                      <a:r>
                        <a:rPr lang="en-US" sz="1800" b="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Class_Name</a:t>
                      </a:r>
                      <a:r>
                        <a:rPr lang="en-US"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entity): </a:t>
                      </a:r>
                      <a:r>
                        <a:rPr lang="en-US" sz="1800" b="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Class_Name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600"/>
                        </a:spcBef>
                        <a:spcAft>
                          <a:spcPts val="720"/>
                        </a:spcAft>
                      </a:pP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Lưu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một</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thực</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thể</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và</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trả</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lại</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thực</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thể</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đã</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cập</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nhật</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tc>
                <a:extLst>
                  <a:ext uri="{0D108BD9-81ED-4DB2-BD59-A6C34878D82A}">
                    <a16:rowId xmlns:a16="http://schemas.microsoft.com/office/drawing/2014/main" val="10002"/>
                  </a:ext>
                </a:extLst>
              </a:tr>
              <a:tr h="593689">
                <a:tc>
                  <a:txBody>
                    <a:bodyPr/>
                    <a:lstStyle/>
                    <a:p>
                      <a:pPr>
                        <a:lnSpc>
                          <a:spcPct val="107000"/>
                        </a:lnSpc>
                        <a:spcAft>
                          <a:spcPts val="0"/>
                        </a:spcAft>
                      </a:pPr>
                      <a:r>
                        <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11</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just">
                        <a:lnSpc>
                          <a:spcPct val="107000"/>
                        </a:lnSpc>
                        <a:spcBef>
                          <a:spcPts val="600"/>
                        </a:spcBef>
                        <a:spcAft>
                          <a:spcPts val="720"/>
                        </a:spcAft>
                      </a:pPr>
                      <a:r>
                        <a:rPr lang="en-US" sz="1800" b="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saveAll</a:t>
                      </a:r>
                      <a:r>
                        <a:rPr lang="en-US"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r>
                        <a:rPr lang="en-US" sz="1800" b="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Iterable</a:t>
                      </a:r>
                      <a:r>
                        <a:rPr lang="en-US"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&lt; </a:t>
                      </a:r>
                      <a:r>
                        <a:rPr lang="en-US" sz="1800" b="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Class_Name</a:t>
                      </a:r>
                      <a:r>
                        <a:rPr lang="en-US"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&gt; entities): </a:t>
                      </a:r>
                      <a:r>
                        <a:rPr lang="en-US" sz="1800" b="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Iterable</a:t>
                      </a:r>
                      <a:r>
                        <a:rPr lang="en-US"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&lt; </a:t>
                      </a:r>
                      <a:r>
                        <a:rPr lang="en-US" sz="1800" b="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Class_Name</a:t>
                      </a:r>
                      <a:r>
                        <a:rPr lang="en-US"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&gt;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600"/>
                        </a:spcBef>
                        <a:spcAft>
                          <a:spcPts val="720"/>
                        </a:spcAft>
                      </a:pP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Lưu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tất</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cả</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các</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thực</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thể</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được</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truyền</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và</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trả</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lại</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các</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thực</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thể</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được</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cập</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nhật</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52492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nn-NO" altLang="en-US" sz="2200" dirty="0"/>
              <a:t>JDBC API</a:t>
            </a:r>
            <a:endParaRPr lang="en-US" altLang="en-US" sz="2200" dirty="0"/>
          </a:p>
        </p:txBody>
      </p:sp>
      <p:sp>
        <p:nvSpPr>
          <p:cNvPr id="9" name="Rectangle 8"/>
          <p:cNvSpPr/>
          <p:nvPr/>
        </p:nvSpPr>
        <p:spPr>
          <a:xfrm>
            <a:off x="137160" y="1321596"/>
            <a:ext cx="3413760" cy="1068562"/>
          </a:xfrm>
          <a:prstGeom prst="rect">
            <a:avLst/>
          </a:prstGeom>
        </p:spPr>
        <p:txBody>
          <a:bodyPr wrap="square">
            <a:spAutoFit/>
          </a:bodyPr>
          <a:lstStyle/>
          <a:p>
            <a:pPr algn="just">
              <a:lnSpc>
                <a:spcPct val="107000"/>
              </a:lnSpc>
              <a:spcAft>
                <a:spcPts val="800"/>
              </a:spcAft>
            </a:pP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API JDBC bao gồm hai gói:</a:t>
            </a:r>
          </a:p>
          <a:p>
            <a:pPr algn="just">
              <a:lnSpc>
                <a:spcPct val="107000"/>
              </a:lnSpc>
              <a:spcAft>
                <a:spcPts val="800"/>
              </a:spcAft>
            </a:pP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java.sql</a:t>
            </a:r>
          </a:p>
          <a:p>
            <a:pPr algn="just">
              <a:lnSpc>
                <a:spcPct val="107000"/>
              </a:lnSpc>
              <a:spcAft>
                <a:spcPts val="800"/>
              </a:spcAft>
            </a:pP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javax.sql</a:t>
            </a:r>
          </a:p>
        </p:txBody>
      </p:sp>
      <p:pic>
        <p:nvPicPr>
          <p:cNvPr id="2050" name="Picture 2" descr="Lightbox"/>
          <p:cNvPicPr>
            <a:picLocks noChangeAspect="1" noChangeArrowheads="1"/>
          </p:cNvPicPr>
          <p:nvPr/>
        </p:nvPicPr>
        <p:blipFill rotWithShape="1">
          <a:blip r:embed="rId2">
            <a:extLst>
              <a:ext uri="{28A0092B-C50C-407E-A947-70E740481C1C}">
                <a14:useLocalDpi xmlns:a14="http://schemas.microsoft.com/office/drawing/2010/main" val="0"/>
              </a:ext>
            </a:extLst>
          </a:blip>
          <a:srcRect l="3703" t="6131" r="2892" b="8351"/>
          <a:stretch/>
        </p:blipFill>
        <p:spPr bwMode="auto">
          <a:xfrm>
            <a:off x="891540" y="2560320"/>
            <a:ext cx="7338188" cy="2499360"/>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7201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TẠO </a:t>
            </a:r>
            <a:r>
              <a:rPr lang="en-US" altLang="en-US" sz="2200" dirty="0" err="1"/>
              <a:t>MỘT</a:t>
            </a:r>
            <a:r>
              <a:rPr lang="en-US" altLang="en-US" sz="2200" dirty="0"/>
              <a:t> SPRING BOOT REPOSITORY</a:t>
            </a:r>
          </a:p>
        </p:txBody>
      </p:sp>
      <p:pic>
        <p:nvPicPr>
          <p:cNvPr id="2" name="Picture 1"/>
          <p:cNvPicPr>
            <a:picLocks noChangeAspect="1"/>
          </p:cNvPicPr>
          <p:nvPr/>
        </p:nvPicPr>
        <p:blipFill rotWithShape="1">
          <a:blip r:embed="rId2"/>
          <a:srcRect t="21382" b="5645"/>
          <a:stretch/>
        </p:blipFill>
        <p:spPr>
          <a:xfrm>
            <a:off x="1275618" y="1250461"/>
            <a:ext cx="6977428" cy="3822695"/>
          </a:xfrm>
          <a:prstGeom prst="rect">
            <a:avLst/>
          </a:prstGeom>
        </p:spPr>
      </p:pic>
    </p:spTree>
    <p:extLst>
      <p:ext uri="{BB962C8B-B14F-4D97-AF65-F5344CB8AC3E}">
        <p14:creationId xmlns:p14="http://schemas.microsoft.com/office/powerpoint/2010/main" val="32933122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TẠO </a:t>
            </a:r>
            <a:r>
              <a:rPr lang="en-US" altLang="en-US" sz="2200" dirty="0" err="1"/>
              <a:t>MỘT</a:t>
            </a:r>
            <a:r>
              <a:rPr lang="en-US" altLang="en-US" sz="2200" dirty="0"/>
              <a:t> SPRING BOOT REPOSITORY</a:t>
            </a:r>
          </a:p>
        </p:txBody>
      </p:sp>
      <p:sp>
        <p:nvSpPr>
          <p:cNvPr id="5" name="Rectangle 4"/>
          <p:cNvSpPr/>
          <p:nvPr/>
        </p:nvSpPr>
        <p:spPr>
          <a:xfrm>
            <a:off x="-32909" y="1292728"/>
            <a:ext cx="2441694" cy="342466"/>
          </a:xfrm>
          <a:prstGeom prst="rect">
            <a:avLst/>
          </a:prstGeom>
        </p:spPr>
        <p:txBody>
          <a:bodyPr wrap="none">
            <a:spAutoFit/>
          </a:bodyPr>
          <a:lstStyle/>
          <a:p>
            <a:pPr algn="just">
              <a:lnSpc>
                <a:spcPct val="107000"/>
              </a:lnSpc>
              <a:spcAft>
                <a:spcPts val="800"/>
              </a:spcAft>
            </a:pPr>
            <a:r>
              <a:rPr lang="en-US" sz="1600" b="1"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Bước</a:t>
            </a:r>
            <a:r>
              <a:rPr lang="en-US" sz="1600" b="1"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1</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Thêm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phụ</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thuộc</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p:cNvPicPr>
            <a:picLocks noChangeAspect="1"/>
          </p:cNvPicPr>
          <p:nvPr/>
        </p:nvPicPr>
        <p:blipFill rotWithShape="1">
          <a:blip r:embed="rId2"/>
          <a:srcRect t="5579"/>
          <a:stretch/>
        </p:blipFill>
        <p:spPr>
          <a:xfrm>
            <a:off x="795265" y="1789722"/>
            <a:ext cx="7469756" cy="1047263"/>
          </a:xfrm>
          <a:prstGeom prst="rect">
            <a:avLst/>
          </a:prstGeom>
          <a:ln>
            <a:solidFill>
              <a:srgbClr val="FF0000"/>
            </a:solidFill>
          </a:ln>
        </p:spPr>
      </p:pic>
    </p:spTree>
    <p:extLst>
      <p:ext uri="{BB962C8B-B14F-4D97-AF65-F5344CB8AC3E}">
        <p14:creationId xmlns:p14="http://schemas.microsoft.com/office/powerpoint/2010/main" val="1853878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TẠO </a:t>
            </a:r>
            <a:r>
              <a:rPr lang="en-US" altLang="en-US" sz="2200" dirty="0" err="1"/>
              <a:t>MỘT</a:t>
            </a:r>
            <a:r>
              <a:rPr lang="en-US" altLang="en-US" sz="2200" dirty="0"/>
              <a:t> SPRING BOOT REPOSITORY</a:t>
            </a:r>
          </a:p>
        </p:txBody>
      </p:sp>
      <p:sp>
        <p:nvSpPr>
          <p:cNvPr id="5" name="Rectangle 4"/>
          <p:cNvSpPr/>
          <p:nvPr/>
        </p:nvSpPr>
        <p:spPr>
          <a:xfrm>
            <a:off x="177056" y="1253361"/>
            <a:ext cx="2440092" cy="336439"/>
          </a:xfrm>
          <a:prstGeom prst="rect">
            <a:avLst/>
          </a:prstGeom>
        </p:spPr>
        <p:txBody>
          <a:bodyPr wrap="none">
            <a:spAutoFit/>
          </a:bodyPr>
          <a:lstStyle/>
          <a:p>
            <a:pPr algn="just">
              <a:lnSpc>
                <a:spcPct val="107000"/>
              </a:lnSpc>
              <a:spcAft>
                <a:spcPts val="800"/>
              </a:spcAft>
            </a:pPr>
            <a:r>
              <a:rPr lang="en-US" sz="1600" b="1"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Bước</a:t>
            </a:r>
            <a:r>
              <a:rPr lang="en-US" sz="1600" b="1"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2</a:t>
            </a: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Tạo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lớp</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thực</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thể</a:t>
            </a:r>
            <a:endPar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p:txBody>
      </p:sp>
      <p:sp>
        <p:nvSpPr>
          <p:cNvPr id="8" name="Rectangle 7"/>
          <p:cNvSpPr/>
          <p:nvPr/>
        </p:nvSpPr>
        <p:spPr>
          <a:xfrm>
            <a:off x="1173480" y="1919781"/>
            <a:ext cx="6507480" cy="2814810"/>
          </a:xfrm>
          <a:prstGeom prst="rect">
            <a:avLst/>
          </a:prstGeom>
          <a:ln>
            <a:solidFill>
              <a:srgbClr val="FF0000"/>
            </a:solidFill>
          </a:ln>
        </p:spPr>
        <p:txBody>
          <a:bodyPr wrap="square">
            <a:spAutoFit/>
          </a:bodyPr>
          <a:lstStyle/>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@Entity</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[(name=“&lt;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Table_name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public</a:t>
            </a: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class</a:t>
            </a: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Class_name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	@Id</a:t>
            </a: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6A737D"/>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r>
              <a:rPr lang="en-US" sz="1600" dirty="0" err="1">
                <a:solidFill>
                  <a:srgbClr val="D73A49"/>
                </a:solidFill>
                <a:latin typeface="Consolas" panose="020B0609020204030204" pitchFamily="49" charset="0"/>
                <a:ea typeface="Times New Roman" panose="02020603050405020304" pitchFamily="18" charset="0"/>
                <a:cs typeface="Courier New" panose="02070309020205020404" pitchFamily="49" charset="0"/>
              </a:rPr>
              <a:t>GeneratedValue</a:t>
            </a: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(strategy = </a:t>
            </a:r>
            <a:r>
              <a:rPr lang="en-US" sz="1600" dirty="0" err="1">
                <a:solidFill>
                  <a:srgbClr val="D73A49"/>
                </a:solidFill>
                <a:latin typeface="Consolas" panose="020B0609020204030204" pitchFamily="49" charset="0"/>
                <a:ea typeface="Times New Roman" panose="02020603050405020304" pitchFamily="18" charset="0"/>
                <a:cs typeface="Courier New" panose="02070309020205020404" pitchFamily="49" charset="0"/>
              </a:rPr>
              <a:t>GenerationType.IDENTITY</a:t>
            </a: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p>
          <a:p>
            <a:pPr>
              <a:lnSpc>
                <a:spcPct val="101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private</a:t>
            </a: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Data_Type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Property_Name_1</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Khóa</a:t>
            </a:r>
            <a:endPar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6A737D"/>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@Column(name = “</a:t>
            </a:r>
            <a:r>
              <a:rPr lang="en-US" sz="1600" dirty="0" err="1">
                <a:solidFill>
                  <a:srgbClr val="D73A49"/>
                </a:solidFill>
                <a:latin typeface="Consolas" panose="020B0609020204030204" pitchFamily="49" charset="0"/>
                <a:ea typeface="Times New Roman" panose="02020603050405020304" pitchFamily="18" charset="0"/>
                <a:cs typeface="Courier New" panose="02070309020205020404" pitchFamily="49" charset="0"/>
              </a:rPr>
              <a:t>FIELD_NAME_2</a:t>
            </a: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	private</a:t>
            </a: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Data_Type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Property_Name_1</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392363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TẠO </a:t>
            </a:r>
            <a:r>
              <a:rPr lang="en-US" altLang="en-US" sz="2200" dirty="0" err="1"/>
              <a:t>MỘT</a:t>
            </a:r>
            <a:r>
              <a:rPr lang="en-US" altLang="en-US" sz="2200" dirty="0"/>
              <a:t> SPRING BOOT REPOSITORY</a:t>
            </a:r>
          </a:p>
        </p:txBody>
      </p:sp>
      <p:sp>
        <p:nvSpPr>
          <p:cNvPr id="5" name="Rectangle 4"/>
          <p:cNvSpPr/>
          <p:nvPr/>
        </p:nvSpPr>
        <p:spPr>
          <a:xfrm>
            <a:off x="262400" y="1131441"/>
            <a:ext cx="2223686" cy="355803"/>
          </a:xfrm>
          <a:prstGeom prst="rect">
            <a:avLst/>
          </a:prstGeom>
        </p:spPr>
        <p:txBody>
          <a:bodyPr wrap="none">
            <a:spAutoFit/>
          </a:bodyPr>
          <a:lstStyle/>
          <a:p>
            <a:pPr algn="just">
              <a:lnSpc>
                <a:spcPct val="107000"/>
              </a:lnSpc>
              <a:spcAft>
                <a:spcPts val="800"/>
              </a:spcAft>
            </a:pPr>
            <a:r>
              <a:rPr lang="en-US" sz="1600" b="1"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Ví </a:t>
            </a:r>
            <a:r>
              <a:rPr lang="en-US" sz="1600" b="1"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dụ</a:t>
            </a:r>
            <a:r>
              <a:rPr lang="en-US" sz="1600" b="1"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Tạo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lớp</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thực</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thể</a:t>
            </a:r>
            <a:endPar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1855041" y="1446782"/>
            <a:ext cx="4818664" cy="3673858"/>
          </a:xfrm>
          <a:prstGeom prst="rect">
            <a:avLst/>
          </a:prstGeom>
          <a:ln>
            <a:solidFill>
              <a:srgbClr val="FF0000"/>
            </a:solidFill>
          </a:ln>
        </p:spPr>
      </p:pic>
    </p:spTree>
    <p:extLst>
      <p:ext uri="{BB962C8B-B14F-4D97-AF65-F5344CB8AC3E}">
        <p14:creationId xmlns:p14="http://schemas.microsoft.com/office/powerpoint/2010/main" val="20960597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TẠO </a:t>
            </a:r>
            <a:r>
              <a:rPr lang="en-US" altLang="en-US" sz="2200" dirty="0" err="1"/>
              <a:t>MỘT</a:t>
            </a:r>
            <a:r>
              <a:rPr lang="en-US" altLang="en-US" sz="2200" dirty="0"/>
              <a:t> SPRING BOOT REPOSITORY</a:t>
            </a:r>
          </a:p>
        </p:txBody>
      </p:sp>
      <p:sp>
        <p:nvSpPr>
          <p:cNvPr id="5" name="Rectangle 4"/>
          <p:cNvSpPr/>
          <p:nvPr/>
        </p:nvSpPr>
        <p:spPr>
          <a:xfrm>
            <a:off x="191452" y="1268601"/>
            <a:ext cx="6587060" cy="721864"/>
          </a:xfrm>
          <a:prstGeom prst="rect">
            <a:avLst/>
          </a:prstGeom>
        </p:spPr>
        <p:txBody>
          <a:bodyPr wrap="none">
            <a:spAutoFit/>
          </a:bodyPr>
          <a:lstStyle/>
          <a:p>
            <a:pPr algn="just">
              <a:lnSpc>
                <a:spcPct val="107000"/>
              </a:lnSpc>
              <a:spcAft>
                <a:spcPts val="800"/>
              </a:spcAft>
            </a:pPr>
            <a:r>
              <a:rPr lang="en-US" sz="1600" b="1"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Bước</a:t>
            </a:r>
            <a:r>
              <a:rPr lang="en-US" sz="1600" b="1"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3</a:t>
            </a: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Tạo một giao diện Repository kế thừa giao diện JpaRepository</a:t>
            </a:r>
            <a:endPar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a:p>
            <a:pPr algn="just">
              <a:lnSpc>
                <a:spcPct val="107000"/>
              </a:lnSpc>
              <a:spcAft>
                <a:spcPts val="800"/>
              </a:spcAft>
            </a:pPr>
            <a:r>
              <a:rPr lang="vi-VN" sz="1600" dirty="0">
                <a:latin typeface="Calibri" panose="020F0502020204030204" pitchFamily="34" charset="0"/>
                <a:ea typeface="Calibri" panose="020F0502020204030204" pitchFamily="34" charset="0"/>
                <a:cs typeface="Times New Roman" panose="02020603050405020304" pitchFamily="18" charset="0"/>
              </a:rPr>
              <a:t>Giao diện thực hiện các thao tác nào trên đối tượng</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p:cNvSpPr/>
          <p:nvPr/>
        </p:nvSpPr>
        <p:spPr>
          <a:xfrm>
            <a:off x="152068" y="2027786"/>
            <a:ext cx="8846820" cy="882742"/>
          </a:xfrm>
          <a:prstGeom prst="rect">
            <a:avLst/>
          </a:prstGeom>
          <a:ln>
            <a:solidFill>
              <a:srgbClr val="FF0000"/>
            </a:solidFill>
          </a:ln>
        </p:spPr>
        <p:txBody>
          <a:bodyPr wrap="square">
            <a:spAutoFit/>
          </a:bodyPr>
          <a:lstStyle/>
          <a:p>
            <a:pPr>
              <a:lnSpc>
                <a:spcPct val="107000"/>
              </a:lnSpc>
            </a:pP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@Repository</a:t>
            </a:r>
          </a:p>
          <a:p>
            <a:pPr>
              <a:lnSpc>
                <a:spcPct val="107000"/>
              </a:lnSpc>
            </a:pP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public interface </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&lt;Repository_Name&gt; </a:t>
            </a: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extends </a:t>
            </a:r>
            <a:r>
              <a:rPr lang="en-US" sz="1600" dirty="0" err="1">
                <a:solidFill>
                  <a:srgbClr val="D73A49"/>
                </a:solidFill>
                <a:latin typeface="Consolas" panose="020B0609020204030204" pitchFamily="49" charset="0"/>
                <a:ea typeface="Times New Roman" panose="02020603050405020304" pitchFamily="18" charset="0"/>
                <a:cs typeface="Courier New" panose="02070309020205020404" pitchFamily="49" charset="0"/>
              </a:rPr>
              <a:t>JPARepository</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DataType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DataType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a:t>
            </a:r>
          </a:p>
        </p:txBody>
      </p:sp>
      <p:pic>
        <p:nvPicPr>
          <p:cNvPr id="7" name="Picture 6"/>
          <p:cNvPicPr>
            <a:picLocks noChangeAspect="1"/>
          </p:cNvPicPr>
          <p:nvPr/>
        </p:nvPicPr>
        <p:blipFill>
          <a:blip r:embed="rId3"/>
          <a:stretch>
            <a:fillRect/>
          </a:stretch>
        </p:blipFill>
        <p:spPr>
          <a:xfrm>
            <a:off x="1242559" y="3121303"/>
            <a:ext cx="6506483" cy="562053"/>
          </a:xfrm>
          <a:prstGeom prst="rect">
            <a:avLst/>
          </a:prstGeom>
          <a:ln>
            <a:solidFill>
              <a:srgbClr val="FF0000"/>
            </a:solidFill>
          </a:ln>
        </p:spPr>
      </p:pic>
      <p:pic>
        <p:nvPicPr>
          <p:cNvPr id="2" name="Picture 1"/>
          <p:cNvPicPr>
            <a:picLocks noChangeAspect="1"/>
          </p:cNvPicPr>
          <p:nvPr/>
        </p:nvPicPr>
        <p:blipFill>
          <a:blip r:embed="rId4"/>
          <a:stretch>
            <a:fillRect/>
          </a:stretch>
        </p:blipFill>
        <p:spPr>
          <a:xfrm>
            <a:off x="546175" y="3893748"/>
            <a:ext cx="8021169" cy="1028844"/>
          </a:xfrm>
          <a:prstGeom prst="rect">
            <a:avLst/>
          </a:prstGeom>
          <a:ln>
            <a:solidFill>
              <a:srgbClr val="FF0000"/>
            </a:solidFill>
          </a:ln>
        </p:spPr>
      </p:pic>
    </p:spTree>
    <p:extLst>
      <p:ext uri="{BB962C8B-B14F-4D97-AF65-F5344CB8AC3E}">
        <p14:creationId xmlns:p14="http://schemas.microsoft.com/office/powerpoint/2010/main" val="30257752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TẠO </a:t>
            </a:r>
            <a:r>
              <a:rPr lang="en-US" altLang="en-US" sz="2200" dirty="0" err="1"/>
              <a:t>MỘT</a:t>
            </a:r>
            <a:r>
              <a:rPr lang="en-US" altLang="en-US" sz="2200" dirty="0"/>
              <a:t> SPRING BOOT REPOSITORY</a:t>
            </a:r>
          </a:p>
        </p:txBody>
      </p:sp>
      <p:sp>
        <p:nvSpPr>
          <p:cNvPr id="5" name="Rectangle 4"/>
          <p:cNvSpPr/>
          <p:nvPr/>
        </p:nvSpPr>
        <p:spPr>
          <a:xfrm>
            <a:off x="233034" y="1237340"/>
            <a:ext cx="8728085" cy="721864"/>
          </a:xfrm>
          <a:prstGeom prst="rect">
            <a:avLst/>
          </a:prstGeom>
        </p:spPr>
        <p:txBody>
          <a:bodyPr wrap="square">
            <a:spAutoFit/>
          </a:bodyPr>
          <a:lstStyle/>
          <a:p>
            <a:pPr algn="just">
              <a:lnSpc>
                <a:spcPct val="107000"/>
              </a:lnSpc>
              <a:spcAft>
                <a:spcPts val="800"/>
              </a:spcAft>
            </a:pPr>
            <a:r>
              <a:rPr lang="en-US" sz="1600" b="1"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Bước</a:t>
            </a:r>
            <a:r>
              <a:rPr lang="en-US" sz="1600" b="1"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4</a:t>
            </a: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Tạo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lớp</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dịch</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vụ</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(Service) </a:t>
            </a:r>
          </a:p>
          <a:p>
            <a:pPr algn="just">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L</a:t>
            </a:r>
            <a:r>
              <a:rPr lang="vi-VN" sz="1600" dirty="0">
                <a:latin typeface="Calibri" panose="020F0502020204030204" pitchFamily="34" charset="0"/>
                <a:ea typeface="Calibri" panose="020F0502020204030204" pitchFamily="34" charset="0"/>
                <a:cs typeface="Times New Roman" panose="02020603050405020304" pitchFamily="18" charset="0"/>
              </a:rPr>
              <a:t>ớp dịch vụ sử dụng Repository </a:t>
            </a:r>
            <a:r>
              <a:rPr lang="en-US" sz="1600" dirty="0" err="1">
                <a:latin typeface="Calibri" panose="020F0502020204030204" pitchFamily="34" charset="0"/>
                <a:ea typeface="Calibri" panose="020F0502020204030204" pitchFamily="34" charset="0"/>
                <a:cs typeface="Times New Roman" panose="02020603050405020304" pitchFamily="18" charset="0"/>
              </a:rPr>
              <a:t>để</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vi-VN" sz="1600" dirty="0">
                <a:latin typeface="Calibri" panose="020F0502020204030204" pitchFamily="34" charset="0"/>
                <a:ea typeface="Calibri" panose="020F0502020204030204" pitchFamily="34" charset="0"/>
                <a:cs typeface="Times New Roman" panose="02020603050405020304" pitchFamily="18" charset="0"/>
              </a:rPr>
              <a:t>thực </a:t>
            </a:r>
            <a:r>
              <a:rPr lang="en-US" sz="1600" dirty="0" err="1">
                <a:latin typeface="Calibri" panose="020F0502020204030204" pitchFamily="34" charset="0"/>
                <a:ea typeface="Calibri" panose="020F0502020204030204" pitchFamily="34" charset="0"/>
                <a:cs typeface="Times New Roman" panose="02020603050405020304" pitchFamily="18" charset="0"/>
              </a:rPr>
              <a:t>thi</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thao</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tác</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trên</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đối</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tượng</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p:cNvSpPr/>
          <p:nvPr/>
        </p:nvSpPr>
        <p:spPr>
          <a:xfrm>
            <a:off x="2011348" y="1989686"/>
            <a:ext cx="4686632" cy="1375185"/>
          </a:xfrm>
          <a:prstGeom prst="rect">
            <a:avLst/>
          </a:prstGeom>
          <a:ln>
            <a:solidFill>
              <a:srgbClr val="FF0000"/>
            </a:solidFill>
          </a:ln>
        </p:spPr>
        <p:txBody>
          <a:bodyPr wrap="square">
            <a:spAutoFit/>
          </a:bodyPr>
          <a:lstStyle/>
          <a:p>
            <a:pPr>
              <a:lnSpc>
                <a:spcPct val="107000"/>
              </a:lnSpc>
            </a:pP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@Service</a:t>
            </a:r>
          </a:p>
          <a:p>
            <a:pPr>
              <a:lnSpc>
                <a:spcPct val="107000"/>
              </a:lnSpc>
            </a:pP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public class </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Service_Name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p>
          <a:p>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r>
              <a:rPr lang="en-US" sz="1600" dirty="0" err="1">
                <a:solidFill>
                  <a:srgbClr val="D73A49"/>
                </a:solidFill>
                <a:latin typeface="Consolas" panose="020B0609020204030204" pitchFamily="49" charset="0"/>
                <a:ea typeface="Times New Roman" panose="02020603050405020304" pitchFamily="18" charset="0"/>
                <a:cs typeface="Courier New" panose="02070309020205020404" pitchFamily="49" charset="0"/>
              </a:rPr>
              <a:t>Autowired</a:t>
            </a:r>
            <a:endPar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endParaRPr>
          </a:p>
          <a:p>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&lt;Repository_Name&gt; </a:t>
            </a:r>
            <a:r>
              <a:rPr lang="en-US" sz="1600" dirty="0"/>
              <a:t>&lt;</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Repository_Object</a:t>
            </a:r>
            <a:r>
              <a:rPr lang="en-US" sz="1600" dirty="0"/>
              <a:t>&gt;;</a:t>
            </a:r>
            <a:endPar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endParaRPr>
          </a:p>
          <a:p>
            <a:pPr>
              <a:lnSpc>
                <a:spcPct val="107000"/>
              </a:lnSpc>
            </a:pP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a:t>
            </a:r>
          </a:p>
        </p:txBody>
      </p:sp>
      <p:pic>
        <p:nvPicPr>
          <p:cNvPr id="9" name="Picture 8"/>
          <p:cNvPicPr>
            <a:picLocks noChangeAspect="1"/>
          </p:cNvPicPr>
          <p:nvPr/>
        </p:nvPicPr>
        <p:blipFill>
          <a:blip r:embed="rId3"/>
          <a:stretch>
            <a:fillRect/>
          </a:stretch>
        </p:blipFill>
        <p:spPr>
          <a:xfrm>
            <a:off x="5763996" y="3872751"/>
            <a:ext cx="3364764" cy="1255509"/>
          </a:xfrm>
          <a:prstGeom prst="rect">
            <a:avLst/>
          </a:prstGeom>
          <a:ln>
            <a:solidFill>
              <a:srgbClr val="FF0000"/>
            </a:solidFill>
          </a:ln>
        </p:spPr>
      </p:pic>
      <p:pic>
        <p:nvPicPr>
          <p:cNvPr id="10" name="Picture 9"/>
          <p:cNvPicPr>
            <a:picLocks noChangeAspect="1"/>
          </p:cNvPicPr>
          <p:nvPr/>
        </p:nvPicPr>
        <p:blipFill>
          <a:blip r:embed="rId4"/>
          <a:stretch>
            <a:fillRect/>
          </a:stretch>
        </p:blipFill>
        <p:spPr>
          <a:xfrm>
            <a:off x="30480" y="4233260"/>
            <a:ext cx="5455920" cy="468319"/>
          </a:xfrm>
          <a:prstGeom prst="rect">
            <a:avLst/>
          </a:prstGeom>
          <a:ln>
            <a:solidFill>
              <a:srgbClr val="FF0000"/>
            </a:solidFill>
          </a:ln>
        </p:spPr>
      </p:pic>
    </p:spTree>
    <p:extLst>
      <p:ext uri="{BB962C8B-B14F-4D97-AF65-F5344CB8AC3E}">
        <p14:creationId xmlns:p14="http://schemas.microsoft.com/office/powerpoint/2010/main" val="33813239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TẠO </a:t>
            </a:r>
            <a:r>
              <a:rPr lang="en-US" altLang="en-US" sz="2200" dirty="0" err="1"/>
              <a:t>MỘT</a:t>
            </a:r>
            <a:r>
              <a:rPr lang="en-US" altLang="en-US" sz="2200" dirty="0"/>
              <a:t> SPRING BOOT REPOSITORY</a:t>
            </a:r>
          </a:p>
        </p:txBody>
      </p:sp>
      <p:sp>
        <p:nvSpPr>
          <p:cNvPr id="5" name="Rectangle 4"/>
          <p:cNvSpPr/>
          <p:nvPr/>
        </p:nvSpPr>
        <p:spPr>
          <a:xfrm>
            <a:off x="233034" y="1237340"/>
            <a:ext cx="8728085" cy="336439"/>
          </a:xfrm>
          <a:prstGeom prst="rect">
            <a:avLst/>
          </a:prstGeom>
        </p:spPr>
        <p:txBody>
          <a:bodyPr wrap="square">
            <a:spAutoFit/>
          </a:bodyPr>
          <a:lstStyle/>
          <a:p>
            <a:pPr algn="just">
              <a:lnSpc>
                <a:spcPct val="107000"/>
              </a:lnSpc>
              <a:spcAft>
                <a:spcPts val="800"/>
              </a:spcAft>
            </a:pPr>
            <a:r>
              <a:rPr lang="en-US" sz="1600" b="1"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Bước</a:t>
            </a:r>
            <a:r>
              <a:rPr lang="en-US" sz="1600" b="1"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5</a:t>
            </a: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Thực hiện các thao tác trên đối tượng</a:t>
            </a:r>
            <a:endPar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p:txBody>
      </p:sp>
      <p:sp>
        <p:nvSpPr>
          <p:cNvPr id="2" name="Rectangle 1"/>
          <p:cNvSpPr/>
          <p:nvPr/>
        </p:nvSpPr>
        <p:spPr>
          <a:xfrm>
            <a:off x="419100" y="2186137"/>
            <a:ext cx="7970520" cy="1015663"/>
          </a:xfrm>
          <a:prstGeom prst="rect">
            <a:avLst/>
          </a:prstGeom>
          <a:ln>
            <a:solidFill>
              <a:srgbClr val="FF0000"/>
            </a:solidFill>
          </a:ln>
        </p:spPr>
        <p:txBody>
          <a:bodyPr wrap="square">
            <a:spAutoFit/>
          </a:bodyPr>
          <a:lstStyle/>
          <a:p>
            <a:r>
              <a:rPr lang="en-US" sz="15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public</a:t>
            </a:r>
            <a:r>
              <a:rPr lang="en-US" sz="1500" b="1" dirty="0">
                <a:latin typeface="Consolas" panose="020B0609020204030204" pitchFamily="49" charset="0"/>
              </a:rPr>
              <a:t> </a:t>
            </a:r>
            <a:r>
              <a:rPr lang="en-US" sz="15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5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sz="15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a:t>
            </a:r>
            <a:r>
              <a:rPr lang="en-US" sz="1500" dirty="0">
                <a:latin typeface="Consolas" panose="020B0609020204030204" pitchFamily="49" charset="0"/>
              </a:rPr>
              <a:t>save</a:t>
            </a:r>
            <a:r>
              <a:rPr lang="en-US" sz="15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5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sz="15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a:t>
            </a:r>
            <a:r>
              <a:rPr lang="en-US" sz="1500" b="1" dirty="0">
                <a:latin typeface="Consolas" panose="020B0609020204030204" pitchFamily="49" charset="0"/>
              </a:rPr>
              <a:t>(</a:t>
            </a:r>
            <a:r>
              <a:rPr lang="en-US" sz="15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5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sz="15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&lt;</a:t>
            </a:r>
            <a:r>
              <a:rPr lang="en-US" sz="15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Object_Name</a:t>
            </a:r>
            <a:r>
              <a:rPr lang="en-US" sz="15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500" b="1" dirty="0">
                <a:latin typeface="Consolas" panose="020B0609020204030204" pitchFamily="49" charset="0"/>
              </a:rPr>
              <a:t>) {</a:t>
            </a:r>
          </a:p>
          <a:p>
            <a:r>
              <a:rPr lang="en-US" sz="1500" b="1" dirty="0">
                <a:solidFill>
                  <a:srgbClr val="FF0000"/>
                </a:solidFill>
                <a:latin typeface="Consolas" panose="020B0609020204030204" pitchFamily="49" charset="0"/>
              </a:rPr>
              <a:t>	</a:t>
            </a:r>
            <a:r>
              <a:rPr lang="en-US" sz="15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a:t>
            </a:r>
          </a:p>
          <a:p>
            <a:r>
              <a:rPr lang="en-US" sz="1500" b="1" dirty="0">
                <a:solidFill>
                  <a:srgbClr val="FF0000"/>
                </a:solidFill>
                <a:latin typeface="Consolas" panose="020B0609020204030204" pitchFamily="49" charset="0"/>
              </a:rPr>
              <a:t>	</a:t>
            </a:r>
            <a:r>
              <a:rPr lang="en-US" sz="1500" dirty="0">
                <a:solidFill>
                  <a:srgbClr val="FF0000"/>
                </a:solidFill>
                <a:latin typeface="Consolas" panose="020B0609020204030204" pitchFamily="49" charset="0"/>
              </a:rPr>
              <a:t>return</a:t>
            </a:r>
            <a:r>
              <a:rPr lang="en-US" sz="1500" b="1" dirty="0">
                <a:latin typeface="Consolas" panose="020B0609020204030204" pitchFamily="49" charset="0"/>
              </a:rPr>
              <a:t> </a:t>
            </a:r>
            <a:r>
              <a:rPr lang="en-US" sz="1500" dirty="0"/>
              <a:t>&lt;</a:t>
            </a:r>
            <a:r>
              <a:rPr lang="en-US" sz="15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Repository_Object</a:t>
            </a:r>
            <a:r>
              <a:rPr lang="en-US" sz="1500" dirty="0"/>
              <a:t>&gt;</a:t>
            </a:r>
            <a:r>
              <a:rPr lang="en-US" sz="1500" b="1" dirty="0">
                <a:latin typeface="Consolas" panose="020B0609020204030204" pitchFamily="49" charset="0"/>
              </a:rPr>
              <a:t>.</a:t>
            </a:r>
            <a:r>
              <a:rPr lang="en-US" sz="1500" dirty="0">
                <a:solidFill>
                  <a:srgbClr val="FF0000"/>
                </a:solidFill>
                <a:latin typeface="Consolas" panose="020B0609020204030204" pitchFamily="49" charset="0"/>
              </a:rPr>
              <a:t>save</a:t>
            </a:r>
            <a:r>
              <a:rPr lang="en-US" sz="1500" b="1" dirty="0">
                <a:latin typeface="Consolas" panose="020B0609020204030204" pitchFamily="49" charset="0"/>
              </a:rPr>
              <a:t>(</a:t>
            </a:r>
            <a:r>
              <a:rPr lang="en-US" sz="15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5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Object_Name</a:t>
            </a:r>
            <a:r>
              <a:rPr lang="en-US" sz="15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500" b="1" dirty="0">
                <a:latin typeface="Consolas" panose="020B0609020204030204" pitchFamily="49" charset="0"/>
              </a:rPr>
              <a:t>);</a:t>
            </a:r>
          </a:p>
          <a:p>
            <a:r>
              <a:rPr lang="en-US" sz="1500" dirty="0">
                <a:latin typeface="Consolas" panose="020B0609020204030204" pitchFamily="49" charset="0"/>
              </a:rPr>
              <a:t>}</a:t>
            </a:r>
            <a:endParaRPr lang="en-US" sz="1500" dirty="0"/>
          </a:p>
        </p:txBody>
      </p:sp>
      <p:sp>
        <p:nvSpPr>
          <p:cNvPr id="3" name="Rectangle 2"/>
          <p:cNvSpPr/>
          <p:nvPr/>
        </p:nvSpPr>
        <p:spPr>
          <a:xfrm>
            <a:off x="198716" y="1633002"/>
            <a:ext cx="2183611" cy="338554"/>
          </a:xfrm>
          <a:prstGeom prst="rect">
            <a:avLst/>
          </a:prstGeom>
        </p:spPr>
        <p:txBody>
          <a:bodyPr wrap="none">
            <a:spAutoFit/>
          </a:bodyPr>
          <a:lstStyle/>
          <a:p>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ao</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tác</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lưu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thông</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tin</a:t>
            </a:r>
            <a:endParaRPr lang="en-US" sz="1600" dirty="0"/>
          </a:p>
        </p:txBody>
      </p:sp>
      <p:pic>
        <p:nvPicPr>
          <p:cNvPr id="8" name="Picture 7"/>
          <p:cNvPicPr>
            <a:picLocks noChangeAspect="1"/>
          </p:cNvPicPr>
          <p:nvPr/>
        </p:nvPicPr>
        <p:blipFill>
          <a:blip r:embed="rId3"/>
          <a:stretch>
            <a:fillRect/>
          </a:stretch>
        </p:blipFill>
        <p:spPr>
          <a:xfrm>
            <a:off x="674919" y="3596584"/>
            <a:ext cx="7433984" cy="1028756"/>
          </a:xfrm>
          <a:prstGeom prst="rect">
            <a:avLst/>
          </a:prstGeom>
          <a:ln>
            <a:solidFill>
              <a:srgbClr val="FF0000"/>
            </a:solidFill>
          </a:ln>
        </p:spPr>
      </p:pic>
    </p:spTree>
    <p:extLst>
      <p:ext uri="{BB962C8B-B14F-4D97-AF65-F5344CB8AC3E}">
        <p14:creationId xmlns:p14="http://schemas.microsoft.com/office/powerpoint/2010/main" val="14568585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TẠO </a:t>
            </a:r>
            <a:r>
              <a:rPr lang="en-US" altLang="en-US" sz="2200" dirty="0" err="1"/>
              <a:t>MỘT</a:t>
            </a:r>
            <a:r>
              <a:rPr lang="en-US" altLang="en-US" sz="2200" dirty="0"/>
              <a:t> SPRING BOOT REPOSITORY</a:t>
            </a:r>
          </a:p>
        </p:txBody>
      </p:sp>
      <p:sp>
        <p:nvSpPr>
          <p:cNvPr id="5" name="Rectangle 4"/>
          <p:cNvSpPr/>
          <p:nvPr/>
        </p:nvSpPr>
        <p:spPr>
          <a:xfrm>
            <a:off x="233034" y="1237340"/>
            <a:ext cx="8728085" cy="336439"/>
          </a:xfrm>
          <a:prstGeom prst="rect">
            <a:avLst/>
          </a:prstGeom>
        </p:spPr>
        <p:txBody>
          <a:bodyPr wrap="square">
            <a:spAutoFit/>
          </a:bodyPr>
          <a:lstStyle/>
          <a:p>
            <a:pPr algn="just">
              <a:lnSpc>
                <a:spcPct val="107000"/>
              </a:lnSpc>
              <a:spcAft>
                <a:spcPts val="800"/>
              </a:spcAft>
            </a:pPr>
            <a:r>
              <a:rPr lang="en-US" sz="1600" b="1"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Bước</a:t>
            </a:r>
            <a:r>
              <a:rPr lang="en-US" sz="1600" b="1"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5</a:t>
            </a: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Thực hiện các thao tác trên đối tượng</a:t>
            </a:r>
            <a:endPar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p:txBody>
      </p:sp>
      <p:sp>
        <p:nvSpPr>
          <p:cNvPr id="6" name="Rectangle 5"/>
          <p:cNvSpPr/>
          <p:nvPr/>
        </p:nvSpPr>
        <p:spPr>
          <a:xfrm>
            <a:off x="198716" y="1671102"/>
            <a:ext cx="1330814" cy="338554"/>
          </a:xfrm>
          <a:prstGeom prst="rect">
            <a:avLst/>
          </a:prstGeom>
        </p:spPr>
        <p:txBody>
          <a:bodyPr wrap="none">
            <a:spAutoFit/>
          </a:bodyPr>
          <a:lstStyle/>
          <a:p>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ao</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tác</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xóa</a:t>
            </a:r>
            <a:endParaRPr lang="en-US" sz="1600" dirty="0"/>
          </a:p>
        </p:txBody>
      </p:sp>
      <p:sp>
        <p:nvSpPr>
          <p:cNvPr id="7" name="Rectangle 6"/>
          <p:cNvSpPr/>
          <p:nvPr/>
        </p:nvSpPr>
        <p:spPr>
          <a:xfrm>
            <a:off x="1112520" y="2132797"/>
            <a:ext cx="6431280" cy="1015663"/>
          </a:xfrm>
          <a:prstGeom prst="rect">
            <a:avLst/>
          </a:prstGeom>
          <a:ln>
            <a:solidFill>
              <a:srgbClr val="FF0000"/>
            </a:solidFill>
          </a:ln>
        </p:spPr>
        <p:txBody>
          <a:bodyPr wrap="square">
            <a:spAutoFit/>
          </a:bodyPr>
          <a:lstStyle/>
          <a:p>
            <a:r>
              <a:rPr lang="en-US" sz="15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public</a:t>
            </a:r>
            <a:r>
              <a:rPr lang="en-US" sz="1500" b="1" dirty="0">
                <a:latin typeface="Consolas" panose="020B0609020204030204" pitchFamily="49" charset="0"/>
              </a:rPr>
              <a:t> </a:t>
            </a:r>
            <a:r>
              <a:rPr lang="en-US" sz="15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void</a:t>
            </a:r>
            <a:r>
              <a:rPr lang="en-US" sz="15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 </a:t>
            </a:r>
            <a:r>
              <a:rPr lang="en-US" sz="1500" dirty="0">
                <a:latin typeface="Consolas" panose="020B0609020204030204" pitchFamily="49" charset="0"/>
                <a:ea typeface="Times New Roman" panose="02020603050405020304" pitchFamily="18" charset="0"/>
              </a:rPr>
              <a:t>delete</a:t>
            </a:r>
            <a:r>
              <a:rPr lang="en-US" sz="15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5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sz="15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500" b="1" dirty="0">
                <a:latin typeface="Consolas" panose="020B0609020204030204" pitchFamily="49" charset="0"/>
              </a:rPr>
              <a:t>(</a:t>
            </a:r>
            <a:r>
              <a:rPr lang="en-US" sz="15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Long </a:t>
            </a:r>
            <a:r>
              <a:rPr lang="en-US" sz="15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5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IDVariable_Name</a:t>
            </a:r>
            <a:r>
              <a:rPr lang="en-US" sz="15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500" b="1" dirty="0">
                <a:latin typeface="Consolas" panose="020B0609020204030204" pitchFamily="49" charset="0"/>
              </a:rPr>
              <a:t>) {</a:t>
            </a:r>
          </a:p>
          <a:p>
            <a:r>
              <a:rPr lang="en-US" sz="1500" b="1" dirty="0">
                <a:solidFill>
                  <a:srgbClr val="FF0000"/>
                </a:solidFill>
                <a:latin typeface="Consolas" panose="020B0609020204030204" pitchFamily="49" charset="0"/>
              </a:rPr>
              <a:t>	</a:t>
            </a:r>
            <a:r>
              <a:rPr lang="en-US" sz="15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a:t>
            </a:r>
          </a:p>
          <a:p>
            <a:r>
              <a:rPr lang="en-US" sz="1500" b="1" dirty="0">
                <a:solidFill>
                  <a:srgbClr val="FF0000"/>
                </a:solidFill>
                <a:latin typeface="Consolas" panose="020B0609020204030204" pitchFamily="49" charset="0"/>
              </a:rPr>
              <a:t>	</a:t>
            </a:r>
            <a:r>
              <a:rPr lang="en-US" sz="1500" dirty="0"/>
              <a:t>&lt;</a:t>
            </a:r>
            <a:r>
              <a:rPr lang="en-US" sz="15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Repository_Object</a:t>
            </a:r>
            <a:r>
              <a:rPr lang="en-US" sz="1500" dirty="0"/>
              <a:t>&gt;</a:t>
            </a:r>
            <a:r>
              <a:rPr lang="en-US" sz="1500" b="1" dirty="0">
                <a:latin typeface="Consolas" panose="020B0609020204030204" pitchFamily="49" charset="0"/>
              </a:rPr>
              <a:t>.</a:t>
            </a:r>
            <a:r>
              <a:rPr lang="en-US" sz="1500" dirty="0" err="1">
                <a:solidFill>
                  <a:srgbClr val="FF0000"/>
                </a:solidFill>
                <a:latin typeface="Consolas" panose="020B0609020204030204" pitchFamily="49" charset="0"/>
              </a:rPr>
              <a:t>deleteById</a:t>
            </a:r>
            <a:r>
              <a:rPr lang="en-US" sz="1500" b="1" dirty="0">
                <a:latin typeface="Consolas" panose="020B0609020204030204" pitchFamily="49" charset="0"/>
              </a:rPr>
              <a:t>(</a:t>
            </a:r>
            <a:r>
              <a:rPr lang="en-US" sz="15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5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IDVariable_Name</a:t>
            </a:r>
            <a:r>
              <a:rPr lang="en-US" sz="15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500" b="1" dirty="0">
                <a:latin typeface="Consolas" panose="020B0609020204030204" pitchFamily="49" charset="0"/>
              </a:rPr>
              <a:t>);</a:t>
            </a:r>
          </a:p>
          <a:p>
            <a:r>
              <a:rPr lang="en-US" sz="1500" dirty="0">
                <a:latin typeface="Consolas" panose="020B0609020204030204" pitchFamily="49" charset="0"/>
              </a:rPr>
              <a:t>}</a:t>
            </a:r>
            <a:endParaRPr lang="en-US" sz="1500" dirty="0"/>
          </a:p>
        </p:txBody>
      </p:sp>
      <p:pic>
        <p:nvPicPr>
          <p:cNvPr id="8" name="Picture 7"/>
          <p:cNvPicPr>
            <a:picLocks noChangeAspect="1"/>
          </p:cNvPicPr>
          <p:nvPr/>
        </p:nvPicPr>
        <p:blipFill>
          <a:blip r:embed="rId3"/>
          <a:stretch>
            <a:fillRect/>
          </a:stretch>
        </p:blipFill>
        <p:spPr>
          <a:xfrm>
            <a:off x="1600757" y="3497513"/>
            <a:ext cx="5668166" cy="952633"/>
          </a:xfrm>
          <a:prstGeom prst="rect">
            <a:avLst/>
          </a:prstGeom>
          <a:ln>
            <a:solidFill>
              <a:srgbClr val="FF0000"/>
            </a:solidFill>
          </a:ln>
        </p:spPr>
      </p:pic>
    </p:spTree>
    <p:extLst>
      <p:ext uri="{BB962C8B-B14F-4D97-AF65-F5344CB8AC3E}">
        <p14:creationId xmlns:p14="http://schemas.microsoft.com/office/powerpoint/2010/main" val="39404207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TẠO </a:t>
            </a:r>
            <a:r>
              <a:rPr lang="en-US" altLang="en-US" sz="2200" dirty="0" err="1"/>
              <a:t>MỘT</a:t>
            </a:r>
            <a:r>
              <a:rPr lang="en-US" altLang="en-US" sz="2200" dirty="0"/>
              <a:t> SPRING BOOT REPOSITORY</a:t>
            </a:r>
          </a:p>
        </p:txBody>
      </p:sp>
      <p:sp>
        <p:nvSpPr>
          <p:cNvPr id="5" name="Rectangle 4"/>
          <p:cNvSpPr/>
          <p:nvPr/>
        </p:nvSpPr>
        <p:spPr>
          <a:xfrm>
            <a:off x="233034" y="1237340"/>
            <a:ext cx="8728085" cy="336439"/>
          </a:xfrm>
          <a:prstGeom prst="rect">
            <a:avLst/>
          </a:prstGeom>
        </p:spPr>
        <p:txBody>
          <a:bodyPr wrap="square">
            <a:spAutoFit/>
          </a:bodyPr>
          <a:lstStyle/>
          <a:p>
            <a:pPr algn="just">
              <a:lnSpc>
                <a:spcPct val="107000"/>
              </a:lnSpc>
              <a:spcAft>
                <a:spcPts val="800"/>
              </a:spcAft>
            </a:pPr>
            <a:r>
              <a:rPr lang="en-US" sz="1600" b="1"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Bước</a:t>
            </a:r>
            <a:r>
              <a:rPr lang="en-US" sz="1600" b="1"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5</a:t>
            </a: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Thực hiện các thao tác trên đối tượng</a:t>
            </a:r>
            <a:endPar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p:txBody>
      </p:sp>
      <p:sp>
        <p:nvSpPr>
          <p:cNvPr id="2" name="Rectangle 1"/>
          <p:cNvSpPr/>
          <p:nvPr/>
        </p:nvSpPr>
        <p:spPr>
          <a:xfrm>
            <a:off x="792480" y="2178517"/>
            <a:ext cx="7223760" cy="1015663"/>
          </a:xfrm>
          <a:prstGeom prst="rect">
            <a:avLst/>
          </a:prstGeom>
          <a:ln>
            <a:solidFill>
              <a:srgbClr val="FF0000"/>
            </a:solidFill>
          </a:ln>
        </p:spPr>
        <p:txBody>
          <a:bodyPr wrap="square">
            <a:spAutoFit/>
          </a:bodyPr>
          <a:lstStyle/>
          <a:p>
            <a:r>
              <a:rPr lang="en-US" sz="15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public</a:t>
            </a:r>
            <a:r>
              <a:rPr lang="en-US" sz="1500" b="1" dirty="0">
                <a:latin typeface="Consolas" panose="020B0609020204030204" pitchFamily="49" charset="0"/>
              </a:rPr>
              <a:t> List</a:t>
            </a:r>
            <a:r>
              <a:rPr lang="en-US" sz="15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5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sz="15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&lt;</a:t>
            </a:r>
            <a:r>
              <a:rPr lang="en-US" sz="15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sz="15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500" dirty="0">
                <a:solidFill>
                  <a:schemeClr val="bg2">
                    <a:lumMod val="50000"/>
                  </a:schemeClr>
                </a:solidFill>
                <a:latin typeface="Consolas" panose="020B0609020204030204" pitchFamily="49" charset="0"/>
                <a:ea typeface="Times New Roman" panose="02020603050405020304" pitchFamily="18" charset="0"/>
                <a:cs typeface="Courier New" panose="02070309020205020404" pitchFamily="49" charset="0"/>
              </a:rPr>
              <a:t>List</a:t>
            </a:r>
            <a:r>
              <a:rPr lang="en-US" sz="1500" b="1" dirty="0">
                <a:latin typeface="Consolas" panose="020B0609020204030204" pitchFamily="49" charset="0"/>
              </a:rPr>
              <a:t>() {</a:t>
            </a:r>
          </a:p>
          <a:p>
            <a:r>
              <a:rPr lang="en-US" sz="1500" b="1" dirty="0">
                <a:solidFill>
                  <a:srgbClr val="FF0000"/>
                </a:solidFill>
                <a:latin typeface="Consolas" panose="020B0609020204030204" pitchFamily="49" charset="0"/>
              </a:rPr>
              <a:t>	</a:t>
            </a:r>
            <a:r>
              <a:rPr lang="en-US" sz="15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a:t>
            </a:r>
          </a:p>
          <a:p>
            <a:r>
              <a:rPr lang="en-US" sz="1500" b="1" dirty="0">
                <a:solidFill>
                  <a:srgbClr val="FF0000"/>
                </a:solidFill>
                <a:latin typeface="Consolas" panose="020B0609020204030204" pitchFamily="49" charset="0"/>
              </a:rPr>
              <a:t>	</a:t>
            </a:r>
            <a:r>
              <a:rPr lang="en-US" sz="1500" dirty="0">
                <a:solidFill>
                  <a:srgbClr val="FF0000"/>
                </a:solidFill>
                <a:latin typeface="Consolas" panose="020B0609020204030204" pitchFamily="49" charset="0"/>
              </a:rPr>
              <a:t>return</a:t>
            </a:r>
            <a:r>
              <a:rPr lang="en-US" sz="1500" b="1" dirty="0">
                <a:latin typeface="Consolas" panose="020B0609020204030204" pitchFamily="49" charset="0"/>
              </a:rPr>
              <a:t> (List</a:t>
            </a:r>
            <a:r>
              <a:rPr lang="en-US" sz="15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5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sz="15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500" b="1" dirty="0">
                <a:latin typeface="Consolas" panose="020B0609020204030204" pitchFamily="49" charset="0"/>
              </a:rPr>
              <a:t>) </a:t>
            </a:r>
            <a:r>
              <a:rPr lang="en-US" sz="1500" dirty="0"/>
              <a:t>&lt;</a:t>
            </a:r>
            <a:r>
              <a:rPr lang="en-US" sz="15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Repository_Object</a:t>
            </a:r>
            <a:r>
              <a:rPr lang="en-US" sz="1500" dirty="0"/>
              <a:t>&gt;</a:t>
            </a:r>
            <a:r>
              <a:rPr lang="en-US" sz="1500" b="1" dirty="0">
                <a:latin typeface="Consolas" panose="020B0609020204030204" pitchFamily="49" charset="0"/>
              </a:rPr>
              <a:t>.</a:t>
            </a:r>
            <a:r>
              <a:rPr lang="en-US" sz="1500" dirty="0">
                <a:solidFill>
                  <a:srgbClr val="FF0000"/>
                </a:solidFill>
                <a:latin typeface="Consolas" panose="020B0609020204030204" pitchFamily="49" charset="0"/>
              </a:rPr>
              <a:t>findAll</a:t>
            </a:r>
            <a:r>
              <a:rPr lang="en-US" sz="1500" b="1" dirty="0">
                <a:latin typeface="Consolas" panose="020B0609020204030204" pitchFamily="49" charset="0"/>
              </a:rPr>
              <a:t>();</a:t>
            </a:r>
          </a:p>
          <a:p>
            <a:r>
              <a:rPr lang="en-US" sz="1500" dirty="0">
                <a:latin typeface="Consolas" panose="020B0609020204030204" pitchFamily="49" charset="0"/>
              </a:rPr>
              <a:t>}</a:t>
            </a:r>
            <a:endParaRPr lang="en-US" sz="1500" dirty="0"/>
          </a:p>
        </p:txBody>
      </p:sp>
      <p:sp>
        <p:nvSpPr>
          <p:cNvPr id="3" name="Rectangle 2"/>
          <p:cNvSpPr/>
          <p:nvPr/>
        </p:nvSpPr>
        <p:spPr>
          <a:xfrm>
            <a:off x="198716" y="1633002"/>
            <a:ext cx="2351926" cy="338554"/>
          </a:xfrm>
          <a:prstGeom prst="rect">
            <a:avLst/>
          </a:prstGeom>
        </p:spPr>
        <p:txBody>
          <a:bodyPr wrap="none">
            <a:spAutoFit/>
          </a:bodyPr>
          <a:lstStyle/>
          <a:p>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ao</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tác</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tìm</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kiếm</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tất</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cả</a:t>
            </a:r>
            <a:endParaRPr lang="en-US" sz="1600" dirty="0"/>
          </a:p>
        </p:txBody>
      </p:sp>
      <p:pic>
        <p:nvPicPr>
          <p:cNvPr id="9" name="Picture 8"/>
          <p:cNvPicPr>
            <a:picLocks noChangeAspect="1"/>
          </p:cNvPicPr>
          <p:nvPr/>
        </p:nvPicPr>
        <p:blipFill>
          <a:blip r:embed="rId3"/>
          <a:stretch>
            <a:fillRect/>
          </a:stretch>
        </p:blipFill>
        <p:spPr>
          <a:xfrm>
            <a:off x="1551240" y="3688980"/>
            <a:ext cx="5477639" cy="752580"/>
          </a:xfrm>
          <a:prstGeom prst="rect">
            <a:avLst/>
          </a:prstGeom>
          <a:ln>
            <a:solidFill>
              <a:srgbClr val="FF0000"/>
            </a:solidFill>
          </a:ln>
        </p:spPr>
      </p:pic>
    </p:spTree>
    <p:extLst>
      <p:ext uri="{BB962C8B-B14F-4D97-AF65-F5344CB8AC3E}">
        <p14:creationId xmlns:p14="http://schemas.microsoft.com/office/powerpoint/2010/main" val="33366266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TẠO </a:t>
            </a:r>
            <a:r>
              <a:rPr lang="en-US" altLang="en-US" sz="2200" dirty="0" err="1"/>
              <a:t>MỘT</a:t>
            </a:r>
            <a:r>
              <a:rPr lang="en-US" altLang="en-US" sz="2200" dirty="0"/>
              <a:t> SPRING BOOT REPOSITORY</a:t>
            </a:r>
          </a:p>
        </p:txBody>
      </p:sp>
      <p:sp>
        <p:nvSpPr>
          <p:cNvPr id="5" name="Rectangle 4"/>
          <p:cNvSpPr/>
          <p:nvPr/>
        </p:nvSpPr>
        <p:spPr>
          <a:xfrm>
            <a:off x="233034" y="1237340"/>
            <a:ext cx="8728085" cy="336439"/>
          </a:xfrm>
          <a:prstGeom prst="rect">
            <a:avLst/>
          </a:prstGeom>
        </p:spPr>
        <p:txBody>
          <a:bodyPr wrap="square">
            <a:spAutoFit/>
          </a:bodyPr>
          <a:lstStyle/>
          <a:p>
            <a:pPr algn="just">
              <a:lnSpc>
                <a:spcPct val="107000"/>
              </a:lnSpc>
              <a:spcAft>
                <a:spcPts val="800"/>
              </a:spcAft>
            </a:pPr>
            <a:r>
              <a:rPr lang="en-US" sz="1600" b="1"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Bước</a:t>
            </a:r>
            <a:r>
              <a:rPr lang="en-US" sz="1600" b="1"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5</a:t>
            </a: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Thực hiện các thao tác trên đối tượng</a:t>
            </a:r>
            <a:endPar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p:txBody>
      </p:sp>
      <p:sp>
        <p:nvSpPr>
          <p:cNvPr id="2" name="Rectangle 1"/>
          <p:cNvSpPr/>
          <p:nvPr/>
        </p:nvSpPr>
        <p:spPr>
          <a:xfrm>
            <a:off x="434340" y="2117557"/>
            <a:ext cx="8191500" cy="1246495"/>
          </a:xfrm>
          <a:prstGeom prst="rect">
            <a:avLst/>
          </a:prstGeom>
          <a:ln>
            <a:solidFill>
              <a:srgbClr val="FF0000"/>
            </a:solidFill>
          </a:ln>
        </p:spPr>
        <p:txBody>
          <a:bodyPr wrap="square">
            <a:spAutoFit/>
          </a:bodyPr>
          <a:lstStyle/>
          <a:p>
            <a:r>
              <a:rPr lang="en-US" sz="15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public</a:t>
            </a:r>
            <a:r>
              <a:rPr lang="en-US" sz="1500" b="1" dirty="0">
                <a:latin typeface="Consolas" panose="020B0609020204030204" pitchFamily="49" charset="0"/>
              </a:rPr>
              <a:t> Optional</a:t>
            </a:r>
            <a:r>
              <a:rPr lang="en-US" sz="15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5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sz="15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&lt;</a:t>
            </a:r>
            <a:r>
              <a:rPr lang="en-US" sz="15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sz="15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500" dirty="0" err="1">
                <a:solidFill>
                  <a:schemeClr val="bg2">
                    <a:lumMod val="50000"/>
                  </a:schemeClr>
                </a:solidFill>
                <a:latin typeface="Consolas" panose="020B0609020204030204" pitchFamily="49" charset="0"/>
                <a:ea typeface="Times New Roman" panose="02020603050405020304" pitchFamily="18" charset="0"/>
                <a:cs typeface="Courier New" panose="02070309020205020404" pitchFamily="49" charset="0"/>
              </a:rPr>
              <a:t>ListbyID</a:t>
            </a:r>
            <a:r>
              <a:rPr lang="en-US" sz="1500" b="1" dirty="0">
                <a:latin typeface="Consolas" panose="020B0609020204030204" pitchFamily="49" charset="0"/>
              </a:rPr>
              <a:t>(</a:t>
            </a:r>
            <a:r>
              <a:rPr lang="en-US" sz="15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Long </a:t>
            </a:r>
            <a:r>
              <a:rPr lang="en-US" sz="15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5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IDVariable_Name</a:t>
            </a:r>
            <a:r>
              <a:rPr lang="en-US" sz="15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500" b="1" dirty="0">
                <a:latin typeface="Consolas" panose="020B0609020204030204" pitchFamily="49" charset="0"/>
              </a:rPr>
              <a:t>) {</a:t>
            </a:r>
          </a:p>
          <a:p>
            <a:r>
              <a:rPr lang="en-US" sz="1500" b="1" dirty="0">
                <a:solidFill>
                  <a:srgbClr val="FF0000"/>
                </a:solidFill>
                <a:latin typeface="Consolas" panose="020B0609020204030204" pitchFamily="49" charset="0"/>
              </a:rPr>
              <a:t>	</a:t>
            </a:r>
            <a:r>
              <a:rPr lang="en-US" sz="15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a:t>
            </a:r>
          </a:p>
          <a:p>
            <a:r>
              <a:rPr lang="en-US" sz="1500" b="1" dirty="0">
                <a:solidFill>
                  <a:srgbClr val="FF0000"/>
                </a:solidFill>
                <a:latin typeface="Consolas" panose="020B0609020204030204" pitchFamily="49" charset="0"/>
              </a:rPr>
              <a:t>	</a:t>
            </a:r>
            <a:r>
              <a:rPr lang="en-US" sz="1500" dirty="0">
                <a:solidFill>
                  <a:srgbClr val="FF0000"/>
                </a:solidFill>
                <a:latin typeface="Consolas" panose="020B0609020204030204" pitchFamily="49" charset="0"/>
              </a:rPr>
              <a:t>return</a:t>
            </a:r>
            <a:r>
              <a:rPr lang="en-US" sz="1500" b="1" dirty="0">
                <a:latin typeface="Consolas" panose="020B0609020204030204" pitchFamily="49" charset="0"/>
              </a:rPr>
              <a:t> </a:t>
            </a:r>
            <a:r>
              <a:rPr lang="en-US" sz="1500" dirty="0"/>
              <a:t>&lt;</a:t>
            </a:r>
            <a:r>
              <a:rPr lang="en-US" sz="15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Repository_Object</a:t>
            </a:r>
            <a:r>
              <a:rPr lang="en-US" sz="1500" dirty="0"/>
              <a:t>&gt;</a:t>
            </a:r>
            <a:r>
              <a:rPr lang="en-US" sz="1500" b="1" dirty="0">
                <a:latin typeface="Consolas" panose="020B0609020204030204" pitchFamily="49" charset="0"/>
              </a:rPr>
              <a:t>.</a:t>
            </a:r>
            <a:r>
              <a:rPr lang="en-US" sz="1500" dirty="0" err="1">
                <a:solidFill>
                  <a:srgbClr val="FF0000"/>
                </a:solidFill>
                <a:latin typeface="Consolas" panose="020B0609020204030204" pitchFamily="49" charset="0"/>
              </a:rPr>
              <a:t>findbyID</a:t>
            </a:r>
            <a:r>
              <a:rPr lang="en-US" sz="1500" b="1" dirty="0">
                <a:latin typeface="Consolas" panose="020B0609020204030204" pitchFamily="49" charset="0"/>
              </a:rPr>
              <a:t>(</a:t>
            </a:r>
            <a:r>
              <a:rPr lang="en-US" sz="15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5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IDVariable_Name</a:t>
            </a:r>
            <a:r>
              <a:rPr lang="en-US" sz="15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500" b="1" dirty="0">
                <a:latin typeface="Consolas" panose="020B0609020204030204" pitchFamily="49" charset="0"/>
              </a:rPr>
              <a:t>);</a:t>
            </a:r>
          </a:p>
          <a:p>
            <a:r>
              <a:rPr lang="en-US" sz="1500" dirty="0">
                <a:latin typeface="Consolas" panose="020B0609020204030204" pitchFamily="49" charset="0"/>
              </a:rPr>
              <a:t>}</a:t>
            </a:r>
            <a:endParaRPr lang="en-US" sz="1500" dirty="0"/>
          </a:p>
        </p:txBody>
      </p:sp>
      <p:sp>
        <p:nvSpPr>
          <p:cNvPr id="3" name="Rectangle 2"/>
          <p:cNvSpPr/>
          <p:nvPr/>
        </p:nvSpPr>
        <p:spPr>
          <a:xfrm>
            <a:off x="198716" y="1633002"/>
            <a:ext cx="2521844" cy="338554"/>
          </a:xfrm>
          <a:prstGeom prst="rect">
            <a:avLst/>
          </a:prstGeom>
        </p:spPr>
        <p:txBody>
          <a:bodyPr wrap="none">
            <a:spAutoFit/>
          </a:bodyPr>
          <a:lstStyle/>
          <a:p>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ao</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tác</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tìm</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kiếm</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theo</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ID</a:t>
            </a:r>
            <a:endParaRPr lang="en-US" sz="1600" dirty="0"/>
          </a:p>
        </p:txBody>
      </p:sp>
      <p:pic>
        <p:nvPicPr>
          <p:cNvPr id="6" name="Picture 5"/>
          <p:cNvPicPr>
            <a:picLocks noChangeAspect="1"/>
          </p:cNvPicPr>
          <p:nvPr/>
        </p:nvPicPr>
        <p:blipFill>
          <a:blip r:embed="rId3"/>
          <a:stretch>
            <a:fillRect/>
          </a:stretch>
        </p:blipFill>
        <p:spPr>
          <a:xfrm>
            <a:off x="1221599" y="3734689"/>
            <a:ext cx="6563641" cy="905001"/>
          </a:xfrm>
          <a:prstGeom prst="rect">
            <a:avLst/>
          </a:prstGeom>
          <a:ln>
            <a:solidFill>
              <a:srgbClr val="FF0000"/>
            </a:solidFill>
          </a:ln>
        </p:spPr>
      </p:pic>
    </p:spTree>
    <p:extLst>
      <p:ext uri="{BB962C8B-B14F-4D97-AF65-F5344CB8AC3E}">
        <p14:creationId xmlns:p14="http://schemas.microsoft.com/office/powerpoint/2010/main" val="3337976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nn-NO" altLang="en-US" sz="2200" dirty="0"/>
              <a:t> APIJ DBC</a:t>
            </a:r>
            <a:endParaRPr lang="en-US" altLang="en-US" sz="2200" dirty="0"/>
          </a:p>
        </p:txBody>
      </p:sp>
      <p:sp>
        <p:nvSpPr>
          <p:cNvPr id="5" name="Rectangle 4"/>
          <p:cNvSpPr/>
          <p:nvPr/>
        </p:nvSpPr>
        <p:spPr>
          <a:xfrm>
            <a:off x="0" y="1444790"/>
            <a:ext cx="4381500" cy="3349571"/>
          </a:xfrm>
          <a:prstGeom prst="rect">
            <a:avLst/>
          </a:prstGeom>
        </p:spPr>
        <p:txBody>
          <a:bodyPr wrap="square">
            <a:spAutoFit/>
          </a:bodyPr>
          <a:lstStyle/>
          <a:p>
            <a:pPr algn="just">
              <a:lnSpc>
                <a:spcPct val="107000"/>
              </a:lnSpc>
              <a:spcBef>
                <a:spcPts val="200"/>
              </a:spcBef>
              <a:spcAft>
                <a:spcPts val="200"/>
              </a:spcAft>
            </a:pP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JDBC</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API bao gồm hai phần: </a:t>
            </a:r>
          </a:p>
          <a:p>
            <a:pPr algn="just">
              <a:lnSpc>
                <a:spcPct val="107000"/>
              </a:lnSpc>
              <a:spcBef>
                <a:spcPts val="200"/>
              </a:spcBef>
              <a:spcAft>
                <a:spcPts val="200"/>
              </a:spcAft>
            </a:pP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 JDBC</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API: </a:t>
            </a:r>
            <a:endPar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a:p>
            <a:pPr algn="just">
              <a:lnSpc>
                <a:spcPct val="107000"/>
              </a:lnSpc>
              <a:spcBef>
                <a:spcPts val="200"/>
              </a:spcBef>
              <a:spcAft>
                <a:spcPts val="200"/>
              </a:spcAft>
            </a:pP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S</a:t>
            </a: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ử dụng bởi các lập trình viên ứng dụng;</a:t>
            </a:r>
            <a:endPar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a:p>
            <a:pPr algn="just">
              <a:lnSpc>
                <a:spcPct val="107000"/>
              </a:lnSpc>
              <a:spcBef>
                <a:spcPts val="200"/>
              </a:spcBef>
              <a:spcAft>
                <a:spcPts val="200"/>
              </a:spcAft>
            </a:pP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L</a:t>
            </a: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à một phần của các gói java tiêu chuẩn trong gói java.sql</a:t>
            </a:r>
            <a:endPar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a:p>
            <a:pPr algn="just">
              <a:lnSpc>
                <a:spcPct val="107000"/>
              </a:lnSpc>
              <a:spcBef>
                <a:spcPts val="200"/>
              </a:spcBef>
              <a:spcAft>
                <a:spcPts val="200"/>
              </a:spcAft>
            </a:pP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Gói java.sql dùng để truy cập và xử lý dữ liệu được lưu trữ trong nguồn dữ liệu </a:t>
            </a:r>
            <a:endPar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a:p>
            <a:pPr algn="just">
              <a:lnSpc>
                <a:spcPct val="107000"/>
              </a:lnSpc>
              <a:spcBef>
                <a:spcPts val="200"/>
              </a:spcBef>
              <a:spcAft>
                <a:spcPts val="200"/>
              </a:spcAft>
            </a:pP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JDBC Driver: </a:t>
            </a:r>
            <a:endPar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a:p>
            <a:pPr algn="just">
              <a:lnSpc>
                <a:spcPct val="107000"/>
              </a:lnSpc>
              <a:spcBef>
                <a:spcPts val="200"/>
              </a:spcBef>
              <a:spcAft>
                <a:spcPts val="200"/>
              </a:spcAft>
            </a:pP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Dùng để kết nối với máy chủ cơ sở dữ liệu</a:t>
            </a:r>
            <a:endPar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a:p>
            <a:pPr algn="just">
              <a:lnSpc>
                <a:spcPct val="107000"/>
              </a:lnSpc>
              <a:spcBef>
                <a:spcPts val="200"/>
              </a:spcBef>
              <a:spcAft>
                <a:spcPts val="200"/>
              </a:spcAft>
            </a:pP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L</a:t>
            </a: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à một tập hợp các lớp Java triển khai các giao diện JDBC</a:t>
            </a:r>
          </a:p>
        </p:txBody>
      </p:sp>
      <p:pic>
        <p:nvPicPr>
          <p:cNvPr id="3" name="Picture 2"/>
          <p:cNvPicPr>
            <a:picLocks noChangeAspect="1"/>
          </p:cNvPicPr>
          <p:nvPr/>
        </p:nvPicPr>
        <p:blipFill>
          <a:blip r:embed="rId2"/>
          <a:stretch>
            <a:fillRect/>
          </a:stretch>
        </p:blipFill>
        <p:spPr>
          <a:xfrm>
            <a:off x="4483100" y="2200346"/>
            <a:ext cx="4548148" cy="1685854"/>
          </a:xfrm>
          <a:prstGeom prst="rect">
            <a:avLst/>
          </a:prstGeom>
        </p:spPr>
      </p:pic>
    </p:spTree>
    <p:extLst>
      <p:ext uri="{BB962C8B-B14F-4D97-AF65-F5344CB8AC3E}">
        <p14:creationId xmlns:p14="http://schemas.microsoft.com/office/powerpoint/2010/main" val="34711298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TẠO </a:t>
            </a:r>
            <a:r>
              <a:rPr lang="en-US" altLang="en-US" sz="2200" dirty="0" err="1"/>
              <a:t>MỘT</a:t>
            </a:r>
            <a:r>
              <a:rPr lang="en-US" altLang="en-US" sz="2200" dirty="0"/>
              <a:t> SPRING BOOT REPOSITORY</a:t>
            </a:r>
          </a:p>
        </p:txBody>
      </p:sp>
      <p:sp>
        <p:nvSpPr>
          <p:cNvPr id="5" name="Rectangle 4"/>
          <p:cNvSpPr/>
          <p:nvPr/>
        </p:nvSpPr>
        <p:spPr>
          <a:xfrm>
            <a:off x="233034" y="1237340"/>
            <a:ext cx="8728085" cy="336439"/>
          </a:xfrm>
          <a:prstGeom prst="rect">
            <a:avLst/>
          </a:prstGeom>
        </p:spPr>
        <p:txBody>
          <a:bodyPr wrap="square">
            <a:spAutoFit/>
          </a:bodyPr>
          <a:lstStyle/>
          <a:p>
            <a:pPr algn="just">
              <a:lnSpc>
                <a:spcPct val="107000"/>
              </a:lnSpc>
              <a:spcAft>
                <a:spcPts val="800"/>
              </a:spcAft>
            </a:pPr>
            <a:r>
              <a:rPr lang="en-US" sz="1600" b="1"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Bước</a:t>
            </a:r>
            <a:r>
              <a:rPr lang="en-US" sz="1600" b="1"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5</a:t>
            </a: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Thực hiện các thao tác trên đối tượng</a:t>
            </a:r>
            <a:endPar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p:txBody>
      </p:sp>
      <p:sp>
        <p:nvSpPr>
          <p:cNvPr id="2" name="Rectangle 1"/>
          <p:cNvSpPr/>
          <p:nvPr/>
        </p:nvSpPr>
        <p:spPr>
          <a:xfrm>
            <a:off x="83820" y="2117557"/>
            <a:ext cx="8961120" cy="1323439"/>
          </a:xfrm>
          <a:prstGeom prst="rect">
            <a:avLst/>
          </a:prstGeom>
          <a:ln>
            <a:solidFill>
              <a:srgbClr val="FF0000"/>
            </a:solidFill>
          </a:ln>
        </p:spPr>
        <p:txBody>
          <a:bodyPr wrap="square">
            <a:spAutoFit/>
          </a:bodyPr>
          <a:lstStyle/>
          <a:p>
            <a:r>
              <a:rPr lang="en-US" sz="13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public</a:t>
            </a:r>
            <a:r>
              <a:rPr lang="en-US" sz="1300" b="1" dirty="0">
                <a:latin typeface="Consolas" panose="020B0609020204030204" pitchFamily="49" charset="0"/>
              </a:rPr>
              <a:t> </a:t>
            </a:r>
            <a:r>
              <a:rPr lang="en-US" sz="13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3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sz="13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a:t>
            </a:r>
            <a:r>
              <a:rPr lang="en-US" sz="1300" dirty="0">
                <a:solidFill>
                  <a:schemeClr val="bg2">
                    <a:lumMod val="50000"/>
                  </a:schemeClr>
                </a:solidFill>
                <a:latin typeface="Consolas" panose="020B0609020204030204" pitchFamily="49" charset="0"/>
                <a:ea typeface="Times New Roman" panose="02020603050405020304" pitchFamily="18" charset="0"/>
                <a:cs typeface="Courier New" panose="02070309020205020404" pitchFamily="49" charset="0"/>
              </a:rPr>
              <a:t>update</a:t>
            </a:r>
            <a:r>
              <a:rPr lang="en-US" sz="13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3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sz="13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300" b="1" dirty="0">
                <a:latin typeface="Consolas" panose="020B0609020204030204" pitchFamily="49" charset="0"/>
              </a:rPr>
              <a:t>(</a:t>
            </a:r>
            <a:r>
              <a:rPr lang="en-US" sz="13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3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sz="13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&lt;</a:t>
            </a:r>
            <a:r>
              <a:rPr lang="en-US" sz="13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Object_Name</a:t>
            </a:r>
            <a:r>
              <a:rPr lang="en-US" sz="13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300" b="1" dirty="0">
                <a:latin typeface="Consolas" panose="020B0609020204030204" pitchFamily="49" charset="0"/>
              </a:rPr>
              <a:t>, </a:t>
            </a:r>
            <a:r>
              <a:rPr lang="en-US" sz="13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Long </a:t>
            </a:r>
            <a:r>
              <a:rPr lang="en-US" sz="13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3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IDVariable_Name</a:t>
            </a:r>
            <a:r>
              <a:rPr lang="en-US" sz="13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300" b="1" dirty="0">
                <a:latin typeface="Consolas" panose="020B0609020204030204" pitchFamily="49" charset="0"/>
              </a:rPr>
              <a:t>) {</a:t>
            </a:r>
          </a:p>
          <a:p>
            <a:r>
              <a:rPr lang="en-US" sz="1300" b="1" dirty="0">
                <a:solidFill>
                  <a:srgbClr val="FF0000"/>
                </a:solidFill>
                <a:latin typeface="Consolas" panose="020B0609020204030204" pitchFamily="49" charset="0"/>
              </a:rPr>
              <a:t>	</a:t>
            </a:r>
            <a:r>
              <a:rPr lang="en-US" sz="13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3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sz="13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a:t>
            </a:r>
            <a:r>
              <a:rPr lang="en-US" sz="12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2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UObject_Name</a:t>
            </a:r>
            <a:r>
              <a:rPr lang="en-US" sz="12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200" dirty="0"/>
              <a:t>&lt;</a:t>
            </a:r>
            <a:r>
              <a:rPr lang="en-US" sz="12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Repository_Object</a:t>
            </a:r>
            <a:r>
              <a:rPr lang="en-US" sz="1200" dirty="0"/>
              <a:t>&gt;</a:t>
            </a:r>
            <a:r>
              <a:rPr lang="en-US" sz="1200" b="1" dirty="0">
                <a:latin typeface="Consolas" panose="020B0609020204030204" pitchFamily="49" charset="0"/>
              </a:rPr>
              <a:t>.</a:t>
            </a:r>
            <a:r>
              <a:rPr lang="en-US" sz="1200" dirty="0" err="1">
                <a:solidFill>
                  <a:srgbClr val="FF0000"/>
                </a:solidFill>
                <a:latin typeface="Consolas" panose="020B0609020204030204" pitchFamily="49" charset="0"/>
              </a:rPr>
              <a:t>findbyID</a:t>
            </a:r>
            <a:r>
              <a:rPr lang="en-US" sz="1200" b="1" dirty="0">
                <a:latin typeface="Consolas" panose="020B0609020204030204" pitchFamily="49" charset="0"/>
              </a:rPr>
              <a:t>(</a:t>
            </a:r>
            <a:r>
              <a:rPr lang="en-US" sz="12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2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IDVariable_Name</a:t>
            </a:r>
            <a:r>
              <a:rPr lang="en-US" sz="12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200" b="1" dirty="0">
                <a:latin typeface="Consolas" panose="020B0609020204030204" pitchFamily="49" charset="0"/>
              </a:rPr>
              <a:t>);</a:t>
            </a:r>
            <a:endParaRPr lang="en-US" sz="1300" b="1" dirty="0">
              <a:solidFill>
                <a:srgbClr val="FF0000"/>
              </a:solidFill>
              <a:latin typeface="Consolas" panose="020B0609020204030204" pitchFamily="49" charset="0"/>
            </a:endParaRPr>
          </a:p>
          <a:p>
            <a:r>
              <a:rPr lang="en-US" sz="1300" b="1" dirty="0">
                <a:solidFill>
                  <a:srgbClr val="FF0000"/>
                </a:solidFill>
                <a:latin typeface="Consolas" panose="020B0609020204030204" pitchFamily="49" charset="0"/>
                <a:ea typeface="Times New Roman" panose="02020603050405020304" pitchFamily="18" charset="0"/>
                <a:cs typeface="Courier New" panose="02070309020205020404" pitchFamily="49" charset="0"/>
              </a:rPr>
              <a:t>	</a:t>
            </a:r>
            <a:r>
              <a:rPr lang="en-US" sz="12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2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UObject_Name</a:t>
            </a:r>
            <a:r>
              <a:rPr lang="en-US" sz="12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&gt;=&lt;</a:t>
            </a:r>
            <a:r>
              <a:rPr lang="en-US" sz="12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Object_Name</a:t>
            </a:r>
            <a:r>
              <a:rPr lang="en-US" sz="12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200" b="1" dirty="0">
                <a:latin typeface="Consolas" panose="020B0609020204030204" pitchFamily="49" charset="0"/>
                <a:ea typeface="Times New Roman" panose="02020603050405020304" pitchFamily="18" charset="0"/>
              </a:rPr>
              <a:t>;</a:t>
            </a:r>
            <a:endParaRPr lang="en-US" sz="1200" dirty="0">
              <a:solidFill>
                <a:srgbClr val="005CC5"/>
              </a:solidFill>
              <a:latin typeface="Consolas" panose="020B0609020204030204" pitchFamily="49" charset="0"/>
              <a:ea typeface="Times New Roman" panose="02020603050405020304" pitchFamily="18" charset="0"/>
              <a:cs typeface="Courier New" panose="02070309020205020404" pitchFamily="49" charset="0"/>
            </a:endParaRPr>
          </a:p>
          <a:p>
            <a:r>
              <a:rPr lang="en-US" sz="1300" b="1" dirty="0">
                <a:solidFill>
                  <a:srgbClr val="FF0000"/>
                </a:solidFill>
                <a:latin typeface="Consolas" panose="020B0609020204030204" pitchFamily="49" charset="0"/>
              </a:rPr>
              <a:t>	</a:t>
            </a:r>
            <a:r>
              <a:rPr lang="en-US" sz="1300" dirty="0">
                <a:solidFill>
                  <a:srgbClr val="FF0000"/>
                </a:solidFill>
                <a:latin typeface="Consolas" panose="020B0609020204030204" pitchFamily="49" charset="0"/>
              </a:rPr>
              <a:t>return</a:t>
            </a:r>
            <a:r>
              <a:rPr lang="en-US" sz="1300" b="1" dirty="0">
                <a:latin typeface="Consolas" panose="020B0609020204030204" pitchFamily="49" charset="0"/>
              </a:rPr>
              <a:t> </a:t>
            </a:r>
            <a:r>
              <a:rPr lang="en-US" sz="1300" dirty="0"/>
              <a:t>&lt;</a:t>
            </a:r>
            <a:r>
              <a:rPr lang="en-US" sz="13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Repository_Object</a:t>
            </a:r>
            <a:r>
              <a:rPr lang="en-US" sz="1300" dirty="0"/>
              <a:t>&gt;</a:t>
            </a:r>
            <a:r>
              <a:rPr lang="en-US" sz="1300" b="1" dirty="0">
                <a:latin typeface="Consolas" panose="020B0609020204030204" pitchFamily="49" charset="0"/>
              </a:rPr>
              <a:t>.</a:t>
            </a:r>
            <a:r>
              <a:rPr lang="en-US" sz="1200" dirty="0">
                <a:solidFill>
                  <a:srgbClr val="FF0000"/>
                </a:solidFill>
                <a:latin typeface="Consolas" panose="020B0609020204030204" pitchFamily="49" charset="0"/>
              </a:rPr>
              <a:t>save</a:t>
            </a:r>
            <a:r>
              <a:rPr lang="en-US" sz="1200" b="1" dirty="0">
                <a:latin typeface="Consolas" panose="020B0609020204030204" pitchFamily="49" charset="0"/>
              </a:rPr>
              <a:t>(</a:t>
            </a:r>
            <a:r>
              <a:rPr lang="en-US" sz="12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2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UObject_Name</a:t>
            </a:r>
            <a:r>
              <a:rPr lang="en-US" sz="12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200" b="1" dirty="0">
                <a:latin typeface="Consolas" panose="020B0609020204030204" pitchFamily="49" charset="0"/>
              </a:rPr>
              <a:t>)</a:t>
            </a:r>
            <a:r>
              <a:rPr lang="en-US" sz="1300" b="1" dirty="0">
                <a:latin typeface="Consolas" panose="020B0609020204030204" pitchFamily="49" charset="0"/>
              </a:rPr>
              <a:t>;</a:t>
            </a:r>
          </a:p>
          <a:p>
            <a:r>
              <a:rPr lang="en-US" sz="1300" dirty="0">
                <a:latin typeface="Consolas" panose="020B0609020204030204" pitchFamily="49" charset="0"/>
              </a:rPr>
              <a:t>}</a:t>
            </a:r>
            <a:endParaRPr lang="en-US" sz="1300" dirty="0"/>
          </a:p>
        </p:txBody>
      </p:sp>
      <p:sp>
        <p:nvSpPr>
          <p:cNvPr id="3" name="Rectangle 2"/>
          <p:cNvSpPr/>
          <p:nvPr/>
        </p:nvSpPr>
        <p:spPr>
          <a:xfrm>
            <a:off x="198716" y="1633002"/>
            <a:ext cx="2513830" cy="338554"/>
          </a:xfrm>
          <a:prstGeom prst="rect">
            <a:avLst/>
          </a:prstGeom>
        </p:spPr>
        <p:txBody>
          <a:bodyPr wrap="none">
            <a:spAutoFit/>
          </a:bodyPr>
          <a:lstStyle/>
          <a:p>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ao</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tác</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cập</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nhật</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theo</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ID</a:t>
            </a:r>
            <a:endParaRPr lang="en-US" sz="1600" dirty="0"/>
          </a:p>
        </p:txBody>
      </p:sp>
      <p:pic>
        <p:nvPicPr>
          <p:cNvPr id="7" name="Picture 6"/>
          <p:cNvPicPr>
            <a:picLocks noChangeAspect="1"/>
          </p:cNvPicPr>
          <p:nvPr/>
        </p:nvPicPr>
        <p:blipFill>
          <a:blip r:embed="rId3"/>
          <a:stretch>
            <a:fillRect/>
          </a:stretch>
        </p:blipFill>
        <p:spPr>
          <a:xfrm>
            <a:off x="960560" y="3885167"/>
            <a:ext cx="7344800" cy="1152686"/>
          </a:xfrm>
          <a:prstGeom prst="rect">
            <a:avLst/>
          </a:prstGeom>
          <a:ln>
            <a:solidFill>
              <a:srgbClr val="FF0000"/>
            </a:solidFill>
          </a:ln>
        </p:spPr>
      </p:pic>
    </p:spTree>
    <p:extLst>
      <p:ext uri="{BB962C8B-B14F-4D97-AF65-F5344CB8AC3E}">
        <p14:creationId xmlns:p14="http://schemas.microsoft.com/office/powerpoint/2010/main" val="15489975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TẠO </a:t>
            </a:r>
            <a:r>
              <a:rPr lang="en-US" altLang="en-US" sz="2200" dirty="0" err="1"/>
              <a:t>MỘT</a:t>
            </a:r>
            <a:r>
              <a:rPr lang="en-US" altLang="en-US" sz="2200" dirty="0"/>
              <a:t> SPRING BOOT REPOSITORY</a:t>
            </a:r>
          </a:p>
        </p:txBody>
      </p:sp>
      <p:sp>
        <p:nvSpPr>
          <p:cNvPr id="5" name="Rectangle 4"/>
          <p:cNvSpPr/>
          <p:nvPr/>
        </p:nvSpPr>
        <p:spPr>
          <a:xfrm>
            <a:off x="233034" y="1237340"/>
            <a:ext cx="8728085" cy="355803"/>
          </a:xfrm>
          <a:prstGeom prst="rect">
            <a:avLst/>
          </a:prstGeom>
        </p:spPr>
        <p:txBody>
          <a:bodyPr wrap="square">
            <a:spAutoFit/>
          </a:bodyPr>
          <a:lstStyle/>
          <a:p>
            <a:pPr algn="just">
              <a:lnSpc>
                <a:spcPct val="107000"/>
              </a:lnSpc>
              <a:spcAft>
                <a:spcPts val="800"/>
              </a:spcAft>
            </a:pPr>
            <a:r>
              <a:rPr lang="en-US" sz="1600" b="1"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Bước</a:t>
            </a:r>
            <a:r>
              <a:rPr lang="en-US" sz="1600" b="1"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6</a:t>
            </a: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Tạo</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lớp</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Controller t</a:t>
            </a: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hực hiện các thao tác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phía</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người</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dùng</a:t>
            </a:r>
            <a:endPar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p:txBody>
      </p:sp>
      <p:sp>
        <p:nvSpPr>
          <p:cNvPr id="7" name="Rectangle 6"/>
          <p:cNvSpPr/>
          <p:nvPr/>
        </p:nvSpPr>
        <p:spPr>
          <a:xfrm>
            <a:off x="1942768" y="1722986"/>
            <a:ext cx="3802712" cy="1375185"/>
          </a:xfrm>
          <a:prstGeom prst="rect">
            <a:avLst/>
          </a:prstGeom>
          <a:ln>
            <a:solidFill>
              <a:srgbClr val="FF0000"/>
            </a:solidFill>
          </a:ln>
        </p:spPr>
        <p:txBody>
          <a:bodyPr wrap="square">
            <a:spAutoFit/>
          </a:bodyPr>
          <a:lstStyle/>
          <a:p>
            <a:pPr>
              <a:lnSpc>
                <a:spcPct val="107000"/>
              </a:lnSpc>
            </a:pP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r>
              <a:rPr lang="en-US" sz="1600" dirty="0" err="1">
                <a:solidFill>
                  <a:srgbClr val="D73A49"/>
                </a:solidFill>
                <a:latin typeface="Consolas" panose="020B0609020204030204" pitchFamily="49" charset="0"/>
                <a:ea typeface="Times New Roman" panose="02020603050405020304" pitchFamily="18" charset="0"/>
                <a:cs typeface="Courier New" panose="02070309020205020404" pitchFamily="49" charset="0"/>
              </a:rPr>
              <a:t>RestController</a:t>
            </a:r>
            <a:endPar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endParaRPr>
          </a:p>
          <a:p>
            <a:pPr>
              <a:lnSpc>
                <a:spcPct val="107000"/>
              </a:lnSpc>
            </a:pP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public class </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Controller_Name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600" dirty="0">
                <a:solidFill>
                  <a:schemeClr val="bg2">
                    <a:lumMod val="50000"/>
                  </a:schemeClr>
                </a:solidFill>
                <a:latin typeface="Consolas" panose="020B0609020204030204" pitchFamily="49" charset="0"/>
                <a:ea typeface="Times New Roman" panose="02020603050405020304" pitchFamily="18" charset="0"/>
                <a:cs typeface="Courier New" panose="02070309020205020404" pitchFamily="49" charset="0"/>
              </a:rPr>
              <a:t>{</a:t>
            </a:r>
          </a:p>
          <a:p>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r>
              <a:rPr lang="en-US" sz="1600" dirty="0" err="1">
                <a:solidFill>
                  <a:srgbClr val="D73A49"/>
                </a:solidFill>
                <a:latin typeface="Consolas" panose="020B0609020204030204" pitchFamily="49" charset="0"/>
                <a:ea typeface="Times New Roman" panose="02020603050405020304" pitchFamily="18" charset="0"/>
                <a:cs typeface="Courier New" panose="02070309020205020404" pitchFamily="49" charset="0"/>
              </a:rPr>
              <a:t>Autowired</a:t>
            </a:r>
            <a:endPar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endParaRPr>
          </a:p>
          <a:p>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Service_Name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a:t>
            </a:r>
            <a:r>
              <a:rPr lang="en-US" sz="1600" dirty="0"/>
              <a:t>&lt;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Service_Object</a:t>
            </a:r>
            <a:r>
              <a:rPr lang="en-US" sz="1600" dirty="0"/>
              <a:t>&gt;;</a:t>
            </a:r>
            <a:endPar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endParaRPr>
          </a:p>
          <a:p>
            <a:pPr>
              <a:lnSpc>
                <a:spcPct val="107000"/>
              </a:lnSpc>
            </a:pPr>
            <a:r>
              <a:rPr lang="en-US" sz="1600" dirty="0">
                <a:solidFill>
                  <a:schemeClr val="bg2">
                    <a:lumMod val="50000"/>
                  </a:schemeClr>
                </a:solidFill>
                <a:latin typeface="Consolas" panose="020B0609020204030204" pitchFamily="49" charset="0"/>
                <a:ea typeface="Times New Roman" panose="02020603050405020304" pitchFamily="18" charset="0"/>
                <a:cs typeface="Courier New" panose="02070309020205020404" pitchFamily="49" charset="0"/>
              </a:rPr>
              <a:t>}</a:t>
            </a:r>
          </a:p>
        </p:txBody>
      </p:sp>
      <p:pic>
        <p:nvPicPr>
          <p:cNvPr id="2" name="Picture 1"/>
          <p:cNvPicPr>
            <a:picLocks noChangeAspect="1"/>
          </p:cNvPicPr>
          <p:nvPr/>
        </p:nvPicPr>
        <p:blipFill>
          <a:blip r:embed="rId3"/>
          <a:stretch>
            <a:fillRect/>
          </a:stretch>
        </p:blipFill>
        <p:spPr>
          <a:xfrm>
            <a:off x="5344057" y="3559942"/>
            <a:ext cx="3738984" cy="1193167"/>
          </a:xfrm>
          <a:prstGeom prst="rect">
            <a:avLst/>
          </a:prstGeom>
          <a:ln>
            <a:solidFill>
              <a:srgbClr val="FF0000"/>
            </a:solidFill>
          </a:ln>
        </p:spPr>
      </p:pic>
      <p:pic>
        <p:nvPicPr>
          <p:cNvPr id="6" name="Picture 5"/>
          <p:cNvPicPr>
            <a:picLocks noChangeAspect="1"/>
          </p:cNvPicPr>
          <p:nvPr/>
        </p:nvPicPr>
        <p:blipFill>
          <a:blip r:embed="rId4"/>
          <a:stretch>
            <a:fillRect/>
          </a:stretch>
        </p:blipFill>
        <p:spPr>
          <a:xfrm>
            <a:off x="77649" y="3856531"/>
            <a:ext cx="5065851" cy="502154"/>
          </a:xfrm>
          <a:prstGeom prst="rect">
            <a:avLst/>
          </a:prstGeom>
          <a:ln>
            <a:solidFill>
              <a:srgbClr val="FF0000"/>
            </a:solidFill>
          </a:ln>
        </p:spPr>
      </p:pic>
    </p:spTree>
    <p:extLst>
      <p:ext uri="{BB962C8B-B14F-4D97-AF65-F5344CB8AC3E}">
        <p14:creationId xmlns:p14="http://schemas.microsoft.com/office/powerpoint/2010/main" val="17390550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TẠO </a:t>
            </a:r>
            <a:r>
              <a:rPr lang="en-US" altLang="en-US" sz="2200" dirty="0" err="1"/>
              <a:t>MỘT</a:t>
            </a:r>
            <a:r>
              <a:rPr lang="en-US" altLang="en-US" sz="2200" dirty="0"/>
              <a:t> SPRING BOOT REPOSITORY</a:t>
            </a:r>
          </a:p>
        </p:txBody>
      </p:sp>
      <p:sp>
        <p:nvSpPr>
          <p:cNvPr id="5" name="Rectangle 4"/>
          <p:cNvSpPr/>
          <p:nvPr/>
        </p:nvSpPr>
        <p:spPr>
          <a:xfrm>
            <a:off x="233034" y="1237340"/>
            <a:ext cx="8728085" cy="355803"/>
          </a:xfrm>
          <a:prstGeom prst="rect">
            <a:avLst/>
          </a:prstGeom>
        </p:spPr>
        <p:txBody>
          <a:bodyPr wrap="square">
            <a:spAutoFit/>
          </a:bodyPr>
          <a:lstStyle/>
          <a:p>
            <a:pPr algn="just">
              <a:lnSpc>
                <a:spcPct val="107000"/>
              </a:lnSpc>
              <a:spcAft>
                <a:spcPts val="800"/>
              </a:spcAft>
            </a:pPr>
            <a:r>
              <a:rPr lang="en-US" sz="1600" b="1"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Bước</a:t>
            </a:r>
            <a:r>
              <a:rPr lang="en-US" sz="1600" b="1"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6</a:t>
            </a: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Tạo</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lớp</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Controller t</a:t>
            </a: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hực hiện các thao tác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phía</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người</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dùng</a:t>
            </a:r>
            <a:endPar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p:txBody>
      </p:sp>
      <p:sp>
        <p:nvSpPr>
          <p:cNvPr id="3" name="Rectangle 2"/>
          <p:cNvSpPr/>
          <p:nvPr/>
        </p:nvSpPr>
        <p:spPr>
          <a:xfrm>
            <a:off x="198716" y="1633002"/>
            <a:ext cx="2746265" cy="338554"/>
          </a:xfrm>
          <a:prstGeom prst="rect">
            <a:avLst/>
          </a:prstGeom>
        </p:spPr>
        <p:txBody>
          <a:bodyPr wrap="none">
            <a:spAutoFit/>
          </a:bodyPr>
          <a:lstStyle/>
          <a:p>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ao</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tác</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tìm</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tất</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cả</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thông</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tin</a:t>
            </a:r>
            <a:endParaRPr lang="en-US" sz="1600" dirty="0"/>
          </a:p>
        </p:txBody>
      </p:sp>
      <p:pic>
        <p:nvPicPr>
          <p:cNvPr id="9" name="Picture 8"/>
          <p:cNvPicPr>
            <a:picLocks noChangeAspect="1"/>
          </p:cNvPicPr>
          <p:nvPr/>
        </p:nvPicPr>
        <p:blipFill>
          <a:blip r:embed="rId3"/>
          <a:stretch>
            <a:fillRect/>
          </a:stretch>
        </p:blipFill>
        <p:spPr>
          <a:xfrm>
            <a:off x="763369" y="3788964"/>
            <a:ext cx="7678222" cy="1162212"/>
          </a:xfrm>
          <a:prstGeom prst="rect">
            <a:avLst/>
          </a:prstGeom>
          <a:ln>
            <a:solidFill>
              <a:srgbClr val="FF0000"/>
            </a:solidFill>
          </a:ln>
        </p:spPr>
      </p:pic>
      <p:sp>
        <p:nvSpPr>
          <p:cNvPr id="10" name="Rectangle 9"/>
          <p:cNvSpPr/>
          <p:nvPr/>
        </p:nvSpPr>
        <p:spPr>
          <a:xfrm>
            <a:off x="68580" y="2125177"/>
            <a:ext cx="8968740" cy="892552"/>
          </a:xfrm>
          <a:prstGeom prst="rect">
            <a:avLst/>
          </a:prstGeom>
          <a:ln>
            <a:solidFill>
              <a:srgbClr val="FF0000"/>
            </a:solidFill>
          </a:ln>
        </p:spPr>
        <p:txBody>
          <a:bodyPr wrap="square">
            <a:spAutoFit/>
          </a:bodyPr>
          <a:lstStyle/>
          <a:p>
            <a:r>
              <a:rPr lang="en-US" sz="13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r>
              <a:rPr lang="en-US" sz="1300" dirty="0" err="1">
                <a:solidFill>
                  <a:srgbClr val="D73A49"/>
                </a:solidFill>
                <a:latin typeface="Consolas" panose="020B0609020204030204" pitchFamily="49" charset="0"/>
                <a:ea typeface="Times New Roman" panose="02020603050405020304" pitchFamily="18" charset="0"/>
                <a:cs typeface="Courier New" panose="02070309020205020404" pitchFamily="49" charset="0"/>
              </a:rPr>
              <a:t>PostMapping</a:t>
            </a:r>
            <a:r>
              <a:rPr lang="en-US" sz="13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("/&lt;</a:t>
            </a:r>
            <a:r>
              <a:rPr lang="en-US" sz="1300" dirty="0">
                <a:solidFill>
                  <a:schemeClr val="bg2">
                    <a:lumMod val="50000"/>
                  </a:schemeClr>
                </a:solidFill>
                <a:latin typeface="Consolas" panose="020B0609020204030204" pitchFamily="49" charset="0"/>
                <a:ea typeface="Times New Roman" panose="02020603050405020304" pitchFamily="18" charset="0"/>
                <a:cs typeface="Courier New" panose="02070309020205020404" pitchFamily="49" charset="0"/>
              </a:rPr>
              <a:t>Directory&gt;</a:t>
            </a:r>
            <a:r>
              <a:rPr lang="en-US" sz="13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p>
          <a:p>
            <a:r>
              <a:rPr lang="en-US" sz="13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public</a:t>
            </a:r>
            <a:r>
              <a:rPr lang="en-US" sz="1300" b="1" dirty="0">
                <a:latin typeface="Consolas" panose="020B0609020204030204" pitchFamily="49" charset="0"/>
              </a:rPr>
              <a:t> </a:t>
            </a:r>
            <a:r>
              <a:rPr lang="en-US" sz="13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3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sz="13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a:t>
            </a:r>
            <a:r>
              <a:rPr lang="en-US" sz="1300" dirty="0">
                <a:latin typeface="Consolas" panose="020B0609020204030204" pitchFamily="49" charset="0"/>
              </a:rPr>
              <a:t>save</a:t>
            </a:r>
            <a:r>
              <a:rPr lang="en-US" sz="13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3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sz="13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300" dirty="0">
                <a:latin typeface="Consolas" panose="020B0609020204030204" pitchFamily="49" charset="0"/>
              </a:rPr>
              <a:t>(@Validated @</a:t>
            </a:r>
            <a:r>
              <a:rPr lang="en-US" sz="1300" dirty="0" err="1">
                <a:latin typeface="Consolas" panose="020B0609020204030204" pitchFamily="49" charset="0"/>
              </a:rPr>
              <a:t>RequestBody</a:t>
            </a:r>
            <a:r>
              <a:rPr lang="en-US" sz="1300" dirty="0">
                <a:latin typeface="Consolas" panose="020B0609020204030204" pitchFamily="49" charset="0"/>
              </a:rPr>
              <a:t> </a:t>
            </a:r>
            <a:r>
              <a:rPr lang="en-US" sz="13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3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sz="13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&lt;</a:t>
            </a:r>
            <a:r>
              <a:rPr lang="en-US" sz="13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Object_Name</a:t>
            </a:r>
            <a:r>
              <a:rPr lang="en-US" sz="13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300" b="1" dirty="0">
                <a:latin typeface="Consolas" panose="020B0609020204030204" pitchFamily="49" charset="0"/>
              </a:rPr>
              <a:t>) </a:t>
            </a:r>
            <a:r>
              <a:rPr lang="en-US" sz="1300" dirty="0">
                <a:latin typeface="Consolas" panose="020B0609020204030204" pitchFamily="49" charset="0"/>
              </a:rPr>
              <a:t>{</a:t>
            </a:r>
          </a:p>
          <a:p>
            <a:r>
              <a:rPr lang="en-US" sz="1300" dirty="0">
                <a:solidFill>
                  <a:srgbClr val="FF0000"/>
                </a:solidFill>
                <a:latin typeface="Consolas" panose="020B0609020204030204" pitchFamily="49" charset="0"/>
              </a:rPr>
              <a:t>     return</a:t>
            </a:r>
            <a:r>
              <a:rPr lang="en-US" sz="1300" b="1" dirty="0">
                <a:latin typeface="Consolas" panose="020B0609020204030204" pitchFamily="49" charset="0"/>
              </a:rPr>
              <a:t> </a:t>
            </a:r>
            <a:r>
              <a:rPr lang="en-US" sz="1300" dirty="0"/>
              <a:t>&lt;</a:t>
            </a:r>
            <a:r>
              <a:rPr lang="en-US" sz="13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Service_Object</a:t>
            </a:r>
            <a:r>
              <a:rPr lang="en-US" sz="1300" dirty="0"/>
              <a:t>&gt;</a:t>
            </a:r>
            <a:r>
              <a:rPr lang="en-US" sz="1300" b="1" dirty="0">
                <a:latin typeface="Consolas" panose="020B0609020204030204" pitchFamily="49" charset="0"/>
              </a:rPr>
              <a:t>.</a:t>
            </a:r>
            <a:r>
              <a:rPr lang="en-US" sz="1300" dirty="0">
                <a:solidFill>
                  <a:schemeClr val="bg2">
                    <a:lumMod val="50000"/>
                  </a:schemeClr>
                </a:solidFill>
                <a:latin typeface="Consolas" panose="020B0609020204030204" pitchFamily="49" charset="0"/>
              </a:rPr>
              <a:t>save</a:t>
            </a:r>
            <a:r>
              <a:rPr lang="en-US" sz="13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3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sz="13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300" dirty="0">
                <a:latin typeface="Consolas" panose="020B0609020204030204" pitchFamily="49" charset="0"/>
              </a:rPr>
              <a:t>(</a:t>
            </a:r>
            <a:r>
              <a:rPr lang="en-US" sz="13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3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Object_Name</a:t>
            </a:r>
            <a:r>
              <a:rPr lang="en-US" sz="13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300" b="1" dirty="0">
                <a:latin typeface="Consolas" panose="020B0609020204030204" pitchFamily="49" charset="0"/>
              </a:rPr>
              <a:t>);</a:t>
            </a:r>
          </a:p>
          <a:p>
            <a:r>
              <a:rPr lang="en-US" sz="1300" dirty="0">
                <a:latin typeface="Consolas" panose="020B0609020204030204" pitchFamily="49" charset="0"/>
              </a:rPr>
              <a:t>}</a:t>
            </a:r>
            <a:endParaRPr lang="en-US" sz="1300" dirty="0"/>
          </a:p>
        </p:txBody>
      </p:sp>
      <p:pic>
        <p:nvPicPr>
          <p:cNvPr id="2" name="Picture 1"/>
          <p:cNvPicPr>
            <a:picLocks noChangeAspect="1"/>
          </p:cNvPicPr>
          <p:nvPr/>
        </p:nvPicPr>
        <p:blipFill rotWithShape="1">
          <a:blip r:embed="rId4"/>
          <a:srcRect b="35368"/>
          <a:stretch/>
        </p:blipFill>
        <p:spPr>
          <a:xfrm>
            <a:off x="1451176" y="3237520"/>
            <a:ext cx="6211167" cy="252440"/>
          </a:xfrm>
          <a:prstGeom prst="rect">
            <a:avLst/>
          </a:prstGeom>
          <a:ln>
            <a:solidFill>
              <a:srgbClr val="FF0000"/>
            </a:solidFill>
          </a:ln>
        </p:spPr>
      </p:pic>
    </p:spTree>
    <p:extLst>
      <p:ext uri="{BB962C8B-B14F-4D97-AF65-F5344CB8AC3E}">
        <p14:creationId xmlns:p14="http://schemas.microsoft.com/office/powerpoint/2010/main" val="38668969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TẠO </a:t>
            </a:r>
            <a:r>
              <a:rPr lang="en-US" altLang="en-US" sz="2200" dirty="0" err="1"/>
              <a:t>MỘT</a:t>
            </a:r>
            <a:r>
              <a:rPr lang="en-US" altLang="en-US" sz="2200" dirty="0"/>
              <a:t> SPRING BOOT REPOSITORY</a:t>
            </a:r>
          </a:p>
        </p:txBody>
      </p:sp>
      <p:sp>
        <p:nvSpPr>
          <p:cNvPr id="5" name="Rectangle 4"/>
          <p:cNvSpPr/>
          <p:nvPr/>
        </p:nvSpPr>
        <p:spPr>
          <a:xfrm>
            <a:off x="233034" y="1237340"/>
            <a:ext cx="8728085" cy="355803"/>
          </a:xfrm>
          <a:prstGeom prst="rect">
            <a:avLst/>
          </a:prstGeom>
        </p:spPr>
        <p:txBody>
          <a:bodyPr wrap="square">
            <a:spAutoFit/>
          </a:bodyPr>
          <a:lstStyle/>
          <a:p>
            <a:pPr algn="just">
              <a:lnSpc>
                <a:spcPct val="107000"/>
              </a:lnSpc>
              <a:spcAft>
                <a:spcPts val="800"/>
              </a:spcAft>
            </a:pPr>
            <a:r>
              <a:rPr lang="en-US" sz="1600" b="1"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Bước</a:t>
            </a:r>
            <a:r>
              <a:rPr lang="en-US" sz="1600" b="1"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6</a:t>
            </a: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Tạo</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lớp</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Controller t</a:t>
            </a: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hực hiện các thao tác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phía</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người</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dùng</a:t>
            </a:r>
            <a:endPar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p:txBody>
      </p:sp>
      <p:sp>
        <p:nvSpPr>
          <p:cNvPr id="3" name="Rectangle 2"/>
          <p:cNvSpPr/>
          <p:nvPr/>
        </p:nvSpPr>
        <p:spPr>
          <a:xfrm>
            <a:off x="198716" y="1633002"/>
            <a:ext cx="3238387" cy="338554"/>
          </a:xfrm>
          <a:prstGeom prst="rect">
            <a:avLst/>
          </a:prstGeom>
        </p:spPr>
        <p:txBody>
          <a:bodyPr wrap="none">
            <a:spAutoFit/>
          </a:bodyPr>
          <a:lstStyle/>
          <a:p>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ao</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tác</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tìm</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kiếm</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tất</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cả</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thông</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tin</a:t>
            </a:r>
            <a:endParaRPr lang="en-US" sz="1600" dirty="0"/>
          </a:p>
        </p:txBody>
      </p:sp>
      <p:sp>
        <p:nvSpPr>
          <p:cNvPr id="8" name="Rectangle 7"/>
          <p:cNvSpPr/>
          <p:nvPr/>
        </p:nvSpPr>
        <p:spPr>
          <a:xfrm>
            <a:off x="792480" y="2178517"/>
            <a:ext cx="7223760" cy="1046440"/>
          </a:xfrm>
          <a:prstGeom prst="rect">
            <a:avLst/>
          </a:prstGeom>
          <a:ln>
            <a:solidFill>
              <a:srgbClr val="FF0000"/>
            </a:solidFill>
          </a:ln>
        </p:spPr>
        <p:txBody>
          <a:bodyPr wrap="square">
            <a:spAutoFit/>
          </a:bodyPr>
          <a:lstStyle/>
          <a:p>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r>
              <a:rPr lang="en-US" sz="1600" dirty="0" err="1">
                <a:solidFill>
                  <a:srgbClr val="D73A49"/>
                </a:solidFill>
                <a:latin typeface="Consolas" panose="020B0609020204030204" pitchFamily="49" charset="0"/>
                <a:ea typeface="Times New Roman" panose="02020603050405020304" pitchFamily="18" charset="0"/>
                <a:cs typeface="Courier New" panose="02070309020205020404" pitchFamily="49" charset="0"/>
              </a:rPr>
              <a:t>GetMapping</a:t>
            </a: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("/&lt;</a:t>
            </a:r>
            <a:r>
              <a:rPr lang="en-US" sz="1600" dirty="0">
                <a:solidFill>
                  <a:schemeClr val="bg2">
                    <a:lumMod val="50000"/>
                  </a:schemeClr>
                </a:solidFill>
                <a:latin typeface="Consolas" panose="020B0609020204030204" pitchFamily="49" charset="0"/>
                <a:ea typeface="Times New Roman" panose="02020603050405020304" pitchFamily="18" charset="0"/>
                <a:cs typeface="Courier New" panose="02070309020205020404" pitchFamily="49" charset="0"/>
              </a:rPr>
              <a:t>Directory&gt;</a:t>
            </a: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p>
          <a:p>
            <a:r>
              <a:rPr lang="en-US" sz="15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public</a:t>
            </a:r>
            <a:r>
              <a:rPr lang="en-US" sz="1500" b="1" dirty="0">
                <a:latin typeface="Consolas" panose="020B0609020204030204" pitchFamily="49" charset="0"/>
              </a:rPr>
              <a:t> List</a:t>
            </a:r>
            <a:r>
              <a:rPr lang="en-US" sz="15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5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sz="15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a:t>
            </a:r>
            <a:r>
              <a:rPr lang="en-US" sz="1500" dirty="0">
                <a:solidFill>
                  <a:schemeClr val="bg2">
                    <a:lumMod val="50000"/>
                  </a:schemeClr>
                </a:solidFill>
                <a:latin typeface="Consolas" panose="020B0609020204030204" pitchFamily="49" charset="0"/>
                <a:ea typeface="Times New Roman" panose="02020603050405020304" pitchFamily="18" charset="0"/>
                <a:cs typeface="Courier New" panose="02070309020205020404" pitchFamily="49" charset="0"/>
              </a:rPr>
              <a:t>fetch</a:t>
            </a:r>
            <a:r>
              <a:rPr lang="en-US" sz="15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5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sz="15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500" dirty="0">
                <a:solidFill>
                  <a:schemeClr val="bg2">
                    <a:lumMod val="50000"/>
                  </a:schemeClr>
                </a:solidFill>
                <a:latin typeface="Consolas" panose="020B0609020204030204" pitchFamily="49" charset="0"/>
                <a:ea typeface="Times New Roman" panose="02020603050405020304" pitchFamily="18" charset="0"/>
                <a:cs typeface="Courier New" panose="02070309020205020404" pitchFamily="49" charset="0"/>
              </a:rPr>
              <a:t>List</a:t>
            </a:r>
            <a:r>
              <a:rPr lang="en-US" sz="1500" b="1" dirty="0">
                <a:latin typeface="Consolas" panose="020B0609020204030204" pitchFamily="49" charset="0"/>
              </a:rPr>
              <a:t>() {</a:t>
            </a:r>
          </a:p>
          <a:p>
            <a:r>
              <a:rPr lang="en-US" sz="1500" b="1" dirty="0">
                <a:solidFill>
                  <a:srgbClr val="FF0000"/>
                </a:solidFill>
                <a:latin typeface="Consolas" panose="020B0609020204030204" pitchFamily="49" charset="0"/>
              </a:rPr>
              <a:t>	</a:t>
            </a:r>
            <a:r>
              <a:rPr lang="en-US" sz="1500" dirty="0">
                <a:solidFill>
                  <a:srgbClr val="FF0000"/>
                </a:solidFill>
                <a:latin typeface="Consolas" panose="020B0609020204030204" pitchFamily="49" charset="0"/>
              </a:rPr>
              <a:t>return</a:t>
            </a:r>
            <a:r>
              <a:rPr lang="en-US" sz="1500" b="1" dirty="0">
                <a:latin typeface="Consolas" panose="020B0609020204030204" pitchFamily="49" charset="0"/>
              </a:rPr>
              <a:t> </a:t>
            </a:r>
            <a:r>
              <a:rPr lang="en-US" sz="1600" dirty="0"/>
              <a:t>&lt;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Service_Object</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&gt;List</a:t>
            </a:r>
            <a:r>
              <a:rPr lang="en-US" sz="1500" b="1" dirty="0">
                <a:latin typeface="Consolas" panose="020B0609020204030204" pitchFamily="49" charset="0"/>
              </a:rPr>
              <a:t>();</a:t>
            </a:r>
          </a:p>
          <a:p>
            <a:r>
              <a:rPr lang="en-US" sz="1500" dirty="0">
                <a:latin typeface="Consolas" panose="020B0609020204030204" pitchFamily="49" charset="0"/>
              </a:rPr>
              <a:t>}</a:t>
            </a:r>
            <a:endParaRPr lang="en-US" sz="1500" dirty="0"/>
          </a:p>
        </p:txBody>
      </p:sp>
      <p:pic>
        <p:nvPicPr>
          <p:cNvPr id="6" name="Picture 5"/>
          <p:cNvPicPr>
            <a:picLocks noChangeAspect="1"/>
          </p:cNvPicPr>
          <p:nvPr/>
        </p:nvPicPr>
        <p:blipFill rotWithShape="1">
          <a:blip r:embed="rId3"/>
          <a:srcRect b="9136"/>
          <a:stretch/>
        </p:blipFill>
        <p:spPr>
          <a:xfrm>
            <a:off x="2292355" y="3880393"/>
            <a:ext cx="4467849" cy="1194527"/>
          </a:xfrm>
          <a:prstGeom prst="rect">
            <a:avLst/>
          </a:prstGeom>
          <a:ln>
            <a:solidFill>
              <a:srgbClr val="FF0000"/>
            </a:solidFill>
          </a:ln>
        </p:spPr>
      </p:pic>
      <p:pic>
        <p:nvPicPr>
          <p:cNvPr id="7" name="Picture 6"/>
          <p:cNvPicPr>
            <a:picLocks noChangeAspect="1"/>
          </p:cNvPicPr>
          <p:nvPr/>
        </p:nvPicPr>
        <p:blipFill>
          <a:blip r:embed="rId4"/>
          <a:stretch>
            <a:fillRect/>
          </a:stretch>
        </p:blipFill>
        <p:spPr>
          <a:xfrm>
            <a:off x="1529288" y="3321311"/>
            <a:ext cx="5907832" cy="404898"/>
          </a:xfrm>
          <a:prstGeom prst="rect">
            <a:avLst/>
          </a:prstGeom>
          <a:ln>
            <a:solidFill>
              <a:srgbClr val="FF0000"/>
            </a:solidFill>
          </a:ln>
        </p:spPr>
      </p:pic>
    </p:spTree>
    <p:extLst>
      <p:ext uri="{BB962C8B-B14F-4D97-AF65-F5344CB8AC3E}">
        <p14:creationId xmlns:p14="http://schemas.microsoft.com/office/powerpoint/2010/main" val="12955034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TẠO </a:t>
            </a:r>
            <a:r>
              <a:rPr lang="en-US" altLang="en-US" sz="2200" dirty="0" err="1"/>
              <a:t>MỘT</a:t>
            </a:r>
            <a:r>
              <a:rPr lang="en-US" altLang="en-US" sz="2200" dirty="0"/>
              <a:t> SPRING BOOT REPOSITORY</a:t>
            </a:r>
          </a:p>
        </p:txBody>
      </p:sp>
      <p:sp>
        <p:nvSpPr>
          <p:cNvPr id="5" name="Rectangle 4"/>
          <p:cNvSpPr/>
          <p:nvPr/>
        </p:nvSpPr>
        <p:spPr>
          <a:xfrm>
            <a:off x="233034" y="1237340"/>
            <a:ext cx="8728085" cy="355803"/>
          </a:xfrm>
          <a:prstGeom prst="rect">
            <a:avLst/>
          </a:prstGeom>
        </p:spPr>
        <p:txBody>
          <a:bodyPr wrap="square">
            <a:spAutoFit/>
          </a:bodyPr>
          <a:lstStyle/>
          <a:p>
            <a:pPr algn="just">
              <a:lnSpc>
                <a:spcPct val="107000"/>
              </a:lnSpc>
              <a:spcAft>
                <a:spcPts val="800"/>
              </a:spcAft>
            </a:pPr>
            <a:r>
              <a:rPr lang="en-US" sz="1600" b="1"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Bước</a:t>
            </a:r>
            <a:r>
              <a:rPr lang="en-US" sz="1600" b="1"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6</a:t>
            </a: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Tạo</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lớp</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Controller t</a:t>
            </a: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hực hiện các thao tác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phía</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người</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dùng</a:t>
            </a:r>
            <a:endPar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p:txBody>
      </p:sp>
      <p:sp>
        <p:nvSpPr>
          <p:cNvPr id="3" name="Rectangle 2"/>
          <p:cNvSpPr/>
          <p:nvPr/>
        </p:nvSpPr>
        <p:spPr>
          <a:xfrm>
            <a:off x="198716" y="1633002"/>
            <a:ext cx="2029723" cy="338554"/>
          </a:xfrm>
          <a:prstGeom prst="rect">
            <a:avLst/>
          </a:prstGeom>
        </p:spPr>
        <p:txBody>
          <a:bodyPr wrap="none">
            <a:spAutoFit/>
          </a:bodyPr>
          <a:lstStyle/>
          <a:p>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ao</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tác</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tìm</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theo</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ID</a:t>
            </a:r>
            <a:endParaRPr lang="en-US" sz="1600" dirty="0"/>
          </a:p>
        </p:txBody>
      </p:sp>
      <p:pic>
        <p:nvPicPr>
          <p:cNvPr id="9" name="Picture 8"/>
          <p:cNvPicPr>
            <a:picLocks noChangeAspect="1"/>
          </p:cNvPicPr>
          <p:nvPr/>
        </p:nvPicPr>
        <p:blipFill>
          <a:blip r:embed="rId3"/>
          <a:stretch>
            <a:fillRect/>
          </a:stretch>
        </p:blipFill>
        <p:spPr>
          <a:xfrm>
            <a:off x="668031" y="4136539"/>
            <a:ext cx="7264389" cy="844156"/>
          </a:xfrm>
          <a:prstGeom prst="rect">
            <a:avLst/>
          </a:prstGeom>
          <a:ln>
            <a:solidFill>
              <a:srgbClr val="FF0000"/>
            </a:solidFill>
          </a:ln>
        </p:spPr>
      </p:pic>
      <p:pic>
        <p:nvPicPr>
          <p:cNvPr id="10" name="Picture 9"/>
          <p:cNvPicPr>
            <a:picLocks noChangeAspect="1"/>
          </p:cNvPicPr>
          <p:nvPr/>
        </p:nvPicPr>
        <p:blipFill>
          <a:blip r:embed="rId4"/>
          <a:stretch>
            <a:fillRect/>
          </a:stretch>
        </p:blipFill>
        <p:spPr>
          <a:xfrm>
            <a:off x="1225423" y="3400348"/>
            <a:ext cx="6097397" cy="546852"/>
          </a:xfrm>
          <a:prstGeom prst="rect">
            <a:avLst/>
          </a:prstGeom>
          <a:ln>
            <a:solidFill>
              <a:srgbClr val="FF0000"/>
            </a:solidFill>
          </a:ln>
        </p:spPr>
      </p:pic>
      <p:sp>
        <p:nvSpPr>
          <p:cNvPr id="11" name="Rectangle 10"/>
          <p:cNvSpPr/>
          <p:nvPr/>
        </p:nvSpPr>
        <p:spPr>
          <a:xfrm>
            <a:off x="129540" y="2048977"/>
            <a:ext cx="8907780" cy="1092607"/>
          </a:xfrm>
          <a:prstGeom prst="rect">
            <a:avLst/>
          </a:prstGeom>
          <a:ln>
            <a:solidFill>
              <a:srgbClr val="FF0000"/>
            </a:solidFill>
          </a:ln>
        </p:spPr>
        <p:txBody>
          <a:bodyPr wrap="square">
            <a:spAutoFit/>
          </a:bodyPr>
          <a:lstStyle/>
          <a:p>
            <a:r>
              <a:rPr lang="en-US" sz="13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r>
              <a:rPr lang="en-US" sz="1300" dirty="0" err="1">
                <a:solidFill>
                  <a:srgbClr val="D73A49"/>
                </a:solidFill>
                <a:latin typeface="Consolas" panose="020B0609020204030204" pitchFamily="49" charset="0"/>
                <a:ea typeface="Times New Roman" panose="02020603050405020304" pitchFamily="18" charset="0"/>
                <a:cs typeface="Courier New" panose="02070309020205020404" pitchFamily="49" charset="0"/>
              </a:rPr>
              <a:t>GetMapping</a:t>
            </a:r>
            <a:r>
              <a:rPr lang="en-US" sz="1300" dirty="0">
                <a:solidFill>
                  <a:schemeClr val="bg2">
                    <a:lumMod val="50000"/>
                  </a:schemeClr>
                </a:solidFill>
                <a:latin typeface="Consolas" panose="020B0609020204030204" pitchFamily="49" charset="0"/>
                <a:ea typeface="Times New Roman" panose="02020603050405020304" pitchFamily="18" charset="0"/>
                <a:cs typeface="Courier New" panose="02070309020205020404" pitchFamily="49" charset="0"/>
              </a:rPr>
              <a:t>("/&lt;Directory&gt;/{id}")</a:t>
            </a:r>
          </a:p>
          <a:p>
            <a:r>
              <a:rPr lang="en-US" sz="13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public</a:t>
            </a:r>
            <a:r>
              <a:rPr lang="en-US" sz="1300" b="1" dirty="0">
                <a:latin typeface="Consolas" panose="020B0609020204030204" pitchFamily="49" charset="0"/>
              </a:rPr>
              <a:t> Optional</a:t>
            </a:r>
            <a:r>
              <a:rPr lang="en-US" sz="13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3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sz="13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&lt;</a:t>
            </a:r>
            <a:r>
              <a:rPr lang="en-US" sz="13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sz="13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300" dirty="0" err="1">
                <a:solidFill>
                  <a:schemeClr val="bg2">
                    <a:lumMod val="50000"/>
                  </a:schemeClr>
                </a:solidFill>
                <a:latin typeface="Consolas" panose="020B0609020204030204" pitchFamily="49" charset="0"/>
                <a:ea typeface="Times New Roman" panose="02020603050405020304" pitchFamily="18" charset="0"/>
                <a:cs typeface="Courier New" panose="02070309020205020404" pitchFamily="49" charset="0"/>
              </a:rPr>
              <a:t>ListbyID</a:t>
            </a:r>
            <a:r>
              <a:rPr lang="en-US" sz="1300" b="1" dirty="0">
                <a:latin typeface="Consolas" panose="020B0609020204030204" pitchFamily="49" charset="0"/>
              </a:rPr>
              <a:t>(</a:t>
            </a:r>
            <a:r>
              <a:rPr lang="en-US" sz="13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r>
              <a:rPr lang="en-US" sz="1300" dirty="0" err="1">
                <a:solidFill>
                  <a:srgbClr val="D73A49"/>
                </a:solidFill>
                <a:latin typeface="Consolas" panose="020B0609020204030204" pitchFamily="49" charset="0"/>
                <a:ea typeface="Times New Roman" panose="02020603050405020304" pitchFamily="18" charset="0"/>
                <a:cs typeface="Courier New" panose="02070309020205020404" pitchFamily="49" charset="0"/>
              </a:rPr>
              <a:t>PathVariable</a:t>
            </a:r>
            <a:r>
              <a:rPr lang="en-US" sz="13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("id") Long </a:t>
            </a:r>
            <a:r>
              <a:rPr lang="en-US" sz="13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3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IDVariable_Name</a:t>
            </a:r>
            <a:r>
              <a:rPr lang="en-US" sz="13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300" b="1" dirty="0">
                <a:latin typeface="Consolas" panose="020B0609020204030204" pitchFamily="49" charset="0"/>
              </a:rPr>
              <a:t>) {</a:t>
            </a:r>
          </a:p>
          <a:p>
            <a:r>
              <a:rPr lang="en-US" sz="13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     </a:t>
            </a:r>
            <a:r>
              <a:rPr lang="en-US" sz="1300" dirty="0">
                <a:solidFill>
                  <a:srgbClr val="FF0000"/>
                </a:solidFill>
                <a:latin typeface="Consolas" panose="020B0609020204030204" pitchFamily="49" charset="0"/>
              </a:rPr>
              <a:t>return</a:t>
            </a:r>
            <a:r>
              <a:rPr lang="en-US" sz="1300" b="1" dirty="0">
                <a:latin typeface="Consolas" panose="020B0609020204030204" pitchFamily="49" charset="0"/>
              </a:rPr>
              <a:t> </a:t>
            </a:r>
            <a:r>
              <a:rPr lang="en-US" sz="1300" dirty="0"/>
              <a:t>&lt;</a:t>
            </a:r>
            <a:r>
              <a:rPr lang="en-US" sz="13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Service_Object</a:t>
            </a:r>
            <a:r>
              <a:rPr lang="en-US" sz="1300" dirty="0"/>
              <a:t>&gt;</a:t>
            </a:r>
            <a:r>
              <a:rPr lang="en-US" sz="1300" b="1" dirty="0">
                <a:latin typeface="Consolas" panose="020B0609020204030204" pitchFamily="49" charset="0"/>
              </a:rPr>
              <a:t>.</a:t>
            </a:r>
            <a:r>
              <a:rPr lang="en-US" sz="13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3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sz="13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300" dirty="0" err="1">
                <a:solidFill>
                  <a:schemeClr val="bg2">
                    <a:lumMod val="50000"/>
                  </a:schemeClr>
                </a:solidFill>
                <a:latin typeface="Consolas" panose="020B0609020204030204" pitchFamily="49" charset="0"/>
                <a:ea typeface="Times New Roman" panose="02020603050405020304" pitchFamily="18" charset="0"/>
                <a:cs typeface="Courier New" panose="02070309020205020404" pitchFamily="49" charset="0"/>
              </a:rPr>
              <a:t>ListbyID</a:t>
            </a:r>
            <a:r>
              <a:rPr lang="en-US" sz="1300" b="1" dirty="0">
                <a:latin typeface="Consolas" panose="020B0609020204030204" pitchFamily="49" charset="0"/>
              </a:rPr>
              <a:t>(</a:t>
            </a:r>
            <a:r>
              <a:rPr lang="en-US" sz="13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3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IDVariable_Name</a:t>
            </a:r>
            <a:r>
              <a:rPr lang="en-US" sz="13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300" b="1" dirty="0">
                <a:latin typeface="Consolas" panose="020B0609020204030204" pitchFamily="49" charset="0"/>
              </a:rPr>
              <a:t>);</a:t>
            </a:r>
          </a:p>
          <a:p>
            <a:r>
              <a:rPr lang="en-US" sz="1300" dirty="0">
                <a:latin typeface="Consolas" panose="020B0609020204030204" pitchFamily="49" charset="0"/>
              </a:rPr>
              <a:t>}</a:t>
            </a:r>
            <a:endParaRPr lang="en-US" sz="1300" dirty="0"/>
          </a:p>
        </p:txBody>
      </p:sp>
    </p:spTree>
    <p:extLst>
      <p:ext uri="{BB962C8B-B14F-4D97-AF65-F5344CB8AC3E}">
        <p14:creationId xmlns:p14="http://schemas.microsoft.com/office/powerpoint/2010/main" val="29637741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TẠO </a:t>
            </a:r>
            <a:r>
              <a:rPr lang="en-US" altLang="en-US" sz="2200" dirty="0" err="1"/>
              <a:t>MỘT</a:t>
            </a:r>
            <a:r>
              <a:rPr lang="en-US" altLang="en-US" sz="2200" dirty="0"/>
              <a:t> SPRING BOOT REPOSITORY</a:t>
            </a:r>
          </a:p>
        </p:txBody>
      </p:sp>
      <p:sp>
        <p:nvSpPr>
          <p:cNvPr id="5" name="Rectangle 4"/>
          <p:cNvSpPr/>
          <p:nvPr/>
        </p:nvSpPr>
        <p:spPr>
          <a:xfrm>
            <a:off x="233034" y="1237340"/>
            <a:ext cx="8728085" cy="355803"/>
          </a:xfrm>
          <a:prstGeom prst="rect">
            <a:avLst/>
          </a:prstGeom>
        </p:spPr>
        <p:txBody>
          <a:bodyPr wrap="square">
            <a:spAutoFit/>
          </a:bodyPr>
          <a:lstStyle/>
          <a:p>
            <a:pPr algn="just">
              <a:lnSpc>
                <a:spcPct val="107000"/>
              </a:lnSpc>
              <a:spcAft>
                <a:spcPts val="800"/>
              </a:spcAft>
            </a:pPr>
            <a:r>
              <a:rPr lang="en-US" sz="1600" b="1"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Bước</a:t>
            </a:r>
            <a:r>
              <a:rPr lang="en-US" sz="1600" b="1"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6</a:t>
            </a: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Tạo</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lớp</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Controller t</a:t>
            </a: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hực hiện các thao tác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phía</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người</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dùng</a:t>
            </a:r>
            <a:endPar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p:txBody>
      </p:sp>
      <p:sp>
        <p:nvSpPr>
          <p:cNvPr id="3" name="Rectangle 2"/>
          <p:cNvSpPr/>
          <p:nvPr/>
        </p:nvSpPr>
        <p:spPr>
          <a:xfrm>
            <a:off x="198716" y="1633002"/>
            <a:ext cx="2053767" cy="338554"/>
          </a:xfrm>
          <a:prstGeom prst="rect">
            <a:avLst/>
          </a:prstGeom>
        </p:spPr>
        <p:txBody>
          <a:bodyPr wrap="none">
            <a:spAutoFit/>
          </a:bodyPr>
          <a:lstStyle/>
          <a:p>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ao</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tác</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xóa</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theo</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ID</a:t>
            </a:r>
            <a:endParaRPr lang="en-US" sz="1600" dirty="0"/>
          </a:p>
        </p:txBody>
      </p:sp>
      <p:sp>
        <p:nvSpPr>
          <p:cNvPr id="8" name="Rectangle 7"/>
          <p:cNvSpPr/>
          <p:nvPr/>
        </p:nvSpPr>
        <p:spPr>
          <a:xfrm>
            <a:off x="304800" y="2148037"/>
            <a:ext cx="8442960" cy="954107"/>
          </a:xfrm>
          <a:prstGeom prst="rect">
            <a:avLst/>
          </a:prstGeom>
          <a:ln>
            <a:solidFill>
              <a:srgbClr val="FF0000"/>
            </a:solidFill>
          </a:ln>
        </p:spPr>
        <p:txBody>
          <a:bodyPr wrap="square">
            <a:spAutoFit/>
          </a:bodyPr>
          <a:lstStyle/>
          <a:p>
            <a:r>
              <a:rPr lang="en-US"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r>
              <a:rPr lang="en-US" dirty="0" err="1">
                <a:solidFill>
                  <a:srgbClr val="D73A49"/>
                </a:solidFill>
                <a:latin typeface="Consolas" panose="020B0609020204030204" pitchFamily="49" charset="0"/>
                <a:ea typeface="Times New Roman" panose="02020603050405020304" pitchFamily="18" charset="0"/>
                <a:cs typeface="Courier New" panose="02070309020205020404" pitchFamily="49" charset="0"/>
              </a:rPr>
              <a:t>DeleteMapping</a:t>
            </a:r>
            <a:r>
              <a:rPr lang="en-US" dirty="0">
                <a:solidFill>
                  <a:schemeClr val="bg2">
                    <a:lumMod val="50000"/>
                  </a:schemeClr>
                </a:solidFill>
                <a:latin typeface="Consolas" panose="020B0609020204030204" pitchFamily="49" charset="0"/>
                <a:ea typeface="Times New Roman" panose="02020603050405020304" pitchFamily="18" charset="0"/>
                <a:cs typeface="Courier New" panose="02070309020205020404" pitchFamily="49" charset="0"/>
              </a:rPr>
              <a:t>("/&lt;Directory&gt;/{id}")</a:t>
            </a:r>
          </a:p>
          <a:p>
            <a:r>
              <a:rPr lang="en-US"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public</a:t>
            </a:r>
            <a:r>
              <a:rPr lang="en-US" b="1" dirty="0">
                <a:latin typeface="Consolas" panose="020B0609020204030204" pitchFamily="49" charset="0"/>
              </a:rPr>
              <a:t> </a:t>
            </a:r>
            <a:r>
              <a:rPr lang="en-US"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void</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 </a:t>
            </a:r>
            <a:r>
              <a:rPr lang="en-US" dirty="0">
                <a:latin typeface="Consolas" panose="020B0609020204030204" pitchFamily="49" charset="0"/>
                <a:ea typeface="Times New Roman" panose="02020603050405020304" pitchFamily="18" charset="0"/>
              </a:rPr>
              <a:t>delete</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byID</a:t>
            </a:r>
            <a:r>
              <a:rPr lang="en-US" b="1" dirty="0">
                <a:latin typeface="Consolas" panose="020B0609020204030204" pitchFamily="49" charset="0"/>
              </a:rPr>
              <a:t>(</a:t>
            </a:r>
            <a:r>
              <a:rPr lang="en-US"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r>
              <a:rPr lang="en-US" dirty="0" err="1">
                <a:solidFill>
                  <a:srgbClr val="D73A49"/>
                </a:solidFill>
                <a:latin typeface="Consolas" panose="020B0609020204030204" pitchFamily="49" charset="0"/>
                <a:ea typeface="Times New Roman" panose="02020603050405020304" pitchFamily="18" charset="0"/>
                <a:cs typeface="Courier New" panose="02070309020205020404" pitchFamily="49" charset="0"/>
              </a:rPr>
              <a:t>PathVariable</a:t>
            </a:r>
            <a:r>
              <a:rPr lang="en-US"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("id") Long </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IDVariable_Name</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b="1" dirty="0">
                <a:latin typeface="Consolas" panose="020B0609020204030204" pitchFamily="49" charset="0"/>
              </a:rPr>
              <a:t>) {</a:t>
            </a:r>
          </a:p>
          <a:p>
            <a:r>
              <a:rPr lang="en-US" b="1" dirty="0">
                <a:solidFill>
                  <a:srgbClr val="FF0000"/>
                </a:solidFill>
                <a:latin typeface="Consolas" panose="020B0609020204030204" pitchFamily="49" charset="0"/>
              </a:rPr>
              <a:t>	</a:t>
            </a:r>
            <a:r>
              <a:rPr lang="en-US" b="1" dirty="0">
                <a:solidFill>
                  <a:schemeClr val="bg2">
                    <a:lumMod val="50000"/>
                  </a:schemeClr>
                </a:solidFill>
                <a:latin typeface="Consolas" panose="020B0609020204030204" pitchFamily="49" charset="0"/>
              </a:rPr>
              <a:t>&lt;</a:t>
            </a:r>
            <a:r>
              <a:rPr lang="en-US" dirty="0" err="1">
                <a:solidFill>
                  <a:srgbClr val="005CC5"/>
                </a:solidFill>
                <a:latin typeface="Consolas" panose="020B0609020204030204" pitchFamily="49" charset="0"/>
                <a:cs typeface="Courier New" panose="02070309020205020404" pitchFamily="49" charset="0"/>
              </a:rPr>
              <a:t>Service</a:t>
            </a:r>
            <a:r>
              <a:rPr lang="en-US"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_Object</a:t>
            </a:r>
            <a:r>
              <a:rPr lang="en-US" dirty="0"/>
              <a:t>&gt;</a:t>
            </a:r>
            <a:r>
              <a:rPr lang="en-US" b="1" dirty="0">
                <a:latin typeface="Consolas" panose="020B0609020204030204" pitchFamily="49" charset="0"/>
              </a:rPr>
              <a:t>.</a:t>
            </a:r>
            <a:r>
              <a:rPr lang="en-US" dirty="0">
                <a:latin typeface="Consolas" panose="020B0609020204030204" pitchFamily="49" charset="0"/>
                <a:ea typeface="Times New Roman" panose="02020603050405020304" pitchFamily="18" charset="0"/>
              </a:rPr>
              <a:t>delete</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dirty="0" err="1">
                <a:solidFill>
                  <a:schemeClr val="bg2">
                    <a:lumMod val="50000"/>
                  </a:schemeClr>
                </a:solidFill>
                <a:latin typeface="Consolas" panose="020B0609020204030204" pitchFamily="49" charset="0"/>
                <a:ea typeface="Times New Roman" panose="02020603050405020304" pitchFamily="18" charset="0"/>
                <a:cs typeface="Courier New" panose="02070309020205020404" pitchFamily="49" charset="0"/>
              </a:rPr>
              <a:t>byID</a:t>
            </a:r>
            <a:r>
              <a:rPr lang="en-US" b="1" dirty="0">
                <a:latin typeface="Consolas" panose="020B0609020204030204" pitchFamily="49" charset="0"/>
              </a:rPr>
              <a:t>(</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IDVariable_Name</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b="1" dirty="0">
                <a:latin typeface="Consolas" panose="020B0609020204030204" pitchFamily="49" charset="0"/>
              </a:rPr>
              <a:t>);</a:t>
            </a:r>
          </a:p>
          <a:p>
            <a:r>
              <a:rPr lang="en-US" dirty="0">
                <a:latin typeface="Consolas" panose="020B0609020204030204" pitchFamily="49" charset="0"/>
              </a:rPr>
              <a:t>}</a:t>
            </a:r>
            <a:endParaRPr lang="en-US" dirty="0"/>
          </a:p>
        </p:txBody>
      </p:sp>
      <p:pic>
        <p:nvPicPr>
          <p:cNvPr id="9" name="Picture 8"/>
          <p:cNvPicPr>
            <a:picLocks noChangeAspect="1"/>
          </p:cNvPicPr>
          <p:nvPr/>
        </p:nvPicPr>
        <p:blipFill rotWithShape="1">
          <a:blip r:embed="rId3"/>
          <a:srcRect b="13893"/>
          <a:stretch/>
        </p:blipFill>
        <p:spPr>
          <a:xfrm>
            <a:off x="1454888" y="4227788"/>
            <a:ext cx="6325132" cy="755692"/>
          </a:xfrm>
          <a:prstGeom prst="rect">
            <a:avLst/>
          </a:prstGeom>
          <a:ln>
            <a:solidFill>
              <a:srgbClr val="FF0000"/>
            </a:solidFill>
          </a:ln>
        </p:spPr>
      </p:pic>
      <p:pic>
        <p:nvPicPr>
          <p:cNvPr id="10" name="Picture 9"/>
          <p:cNvPicPr>
            <a:picLocks noChangeAspect="1"/>
          </p:cNvPicPr>
          <p:nvPr/>
        </p:nvPicPr>
        <p:blipFill>
          <a:blip r:embed="rId4"/>
          <a:stretch>
            <a:fillRect/>
          </a:stretch>
        </p:blipFill>
        <p:spPr>
          <a:xfrm>
            <a:off x="1521647" y="3484579"/>
            <a:ext cx="6174553" cy="558824"/>
          </a:xfrm>
          <a:prstGeom prst="rect">
            <a:avLst/>
          </a:prstGeom>
          <a:ln>
            <a:solidFill>
              <a:srgbClr val="FF0000"/>
            </a:solidFill>
          </a:ln>
        </p:spPr>
      </p:pic>
    </p:spTree>
    <p:extLst>
      <p:ext uri="{BB962C8B-B14F-4D97-AF65-F5344CB8AC3E}">
        <p14:creationId xmlns:p14="http://schemas.microsoft.com/office/powerpoint/2010/main" val="4553349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TẠO </a:t>
            </a:r>
            <a:r>
              <a:rPr lang="en-US" altLang="en-US" sz="2200" dirty="0" err="1"/>
              <a:t>MỘT</a:t>
            </a:r>
            <a:r>
              <a:rPr lang="en-US" altLang="en-US" sz="2200" dirty="0"/>
              <a:t> SPRING BOOT REPOSITORY</a:t>
            </a:r>
          </a:p>
        </p:txBody>
      </p:sp>
      <p:sp>
        <p:nvSpPr>
          <p:cNvPr id="5" name="Rectangle 4"/>
          <p:cNvSpPr/>
          <p:nvPr/>
        </p:nvSpPr>
        <p:spPr>
          <a:xfrm>
            <a:off x="233034" y="1237340"/>
            <a:ext cx="8728085" cy="355803"/>
          </a:xfrm>
          <a:prstGeom prst="rect">
            <a:avLst/>
          </a:prstGeom>
        </p:spPr>
        <p:txBody>
          <a:bodyPr wrap="square">
            <a:spAutoFit/>
          </a:bodyPr>
          <a:lstStyle/>
          <a:p>
            <a:pPr algn="just">
              <a:lnSpc>
                <a:spcPct val="107000"/>
              </a:lnSpc>
              <a:spcAft>
                <a:spcPts val="800"/>
              </a:spcAft>
            </a:pPr>
            <a:r>
              <a:rPr lang="en-US" sz="1600" b="1"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Bước</a:t>
            </a:r>
            <a:r>
              <a:rPr lang="en-US" sz="1600" b="1"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6</a:t>
            </a: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Tạo</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lớp</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Controller t</a:t>
            </a: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hực hiện các thao tác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phía</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người</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dùng</a:t>
            </a:r>
            <a:endPar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p:txBody>
      </p:sp>
      <p:sp>
        <p:nvSpPr>
          <p:cNvPr id="3" name="Rectangle 2"/>
          <p:cNvSpPr/>
          <p:nvPr/>
        </p:nvSpPr>
        <p:spPr>
          <a:xfrm>
            <a:off x="198716" y="1633002"/>
            <a:ext cx="2513830" cy="338554"/>
          </a:xfrm>
          <a:prstGeom prst="rect">
            <a:avLst/>
          </a:prstGeom>
        </p:spPr>
        <p:txBody>
          <a:bodyPr wrap="none">
            <a:spAutoFit/>
          </a:bodyPr>
          <a:lstStyle/>
          <a:p>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ao</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tác</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cập</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nhật</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theo</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ID</a:t>
            </a:r>
            <a:endParaRPr lang="en-US" sz="1600" dirty="0"/>
          </a:p>
        </p:txBody>
      </p:sp>
      <p:pic>
        <p:nvPicPr>
          <p:cNvPr id="2" name="Picture 1"/>
          <p:cNvPicPr>
            <a:picLocks noChangeAspect="1"/>
          </p:cNvPicPr>
          <p:nvPr/>
        </p:nvPicPr>
        <p:blipFill>
          <a:blip r:embed="rId3"/>
          <a:stretch>
            <a:fillRect/>
          </a:stretch>
        </p:blipFill>
        <p:spPr>
          <a:xfrm>
            <a:off x="83821" y="4220309"/>
            <a:ext cx="8976360" cy="863258"/>
          </a:xfrm>
          <a:prstGeom prst="rect">
            <a:avLst/>
          </a:prstGeom>
          <a:ln>
            <a:solidFill>
              <a:srgbClr val="FF0000"/>
            </a:solidFill>
          </a:ln>
        </p:spPr>
      </p:pic>
      <p:pic>
        <p:nvPicPr>
          <p:cNvPr id="6" name="Picture 5"/>
          <p:cNvPicPr>
            <a:picLocks noChangeAspect="1"/>
          </p:cNvPicPr>
          <p:nvPr/>
        </p:nvPicPr>
        <p:blipFill>
          <a:blip r:embed="rId4"/>
          <a:stretch>
            <a:fillRect/>
          </a:stretch>
        </p:blipFill>
        <p:spPr>
          <a:xfrm>
            <a:off x="1434030" y="3735677"/>
            <a:ext cx="6230219" cy="400106"/>
          </a:xfrm>
          <a:prstGeom prst="rect">
            <a:avLst/>
          </a:prstGeom>
          <a:ln>
            <a:solidFill>
              <a:srgbClr val="FF0000"/>
            </a:solidFill>
          </a:ln>
        </p:spPr>
      </p:pic>
      <p:sp>
        <p:nvSpPr>
          <p:cNvPr id="7" name="Rectangle 6"/>
          <p:cNvSpPr/>
          <p:nvPr/>
        </p:nvSpPr>
        <p:spPr>
          <a:xfrm>
            <a:off x="83820" y="2117557"/>
            <a:ext cx="8961120" cy="1384995"/>
          </a:xfrm>
          <a:prstGeom prst="rect">
            <a:avLst/>
          </a:prstGeom>
          <a:ln>
            <a:solidFill>
              <a:srgbClr val="FF0000"/>
            </a:solidFill>
          </a:ln>
        </p:spPr>
        <p:txBody>
          <a:bodyPr wrap="square">
            <a:spAutoFit/>
          </a:bodyPr>
          <a:lstStyle/>
          <a:p>
            <a:pPr>
              <a:lnSpc>
                <a:spcPct val="120000"/>
              </a:lnSpc>
            </a:pPr>
            <a:r>
              <a:rPr lang="en-US"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r>
              <a:rPr lang="en-US" dirty="0" err="1">
                <a:solidFill>
                  <a:srgbClr val="D73A49"/>
                </a:solidFill>
                <a:latin typeface="Consolas" panose="020B0609020204030204" pitchFamily="49" charset="0"/>
                <a:ea typeface="Times New Roman" panose="02020603050405020304" pitchFamily="18" charset="0"/>
                <a:cs typeface="Courier New" panose="02070309020205020404" pitchFamily="49" charset="0"/>
              </a:rPr>
              <a:t>PutMapping</a:t>
            </a:r>
            <a:r>
              <a:rPr lang="en-US"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("/&lt;</a:t>
            </a:r>
            <a:r>
              <a:rPr lang="en-US" dirty="0">
                <a:solidFill>
                  <a:schemeClr val="bg2">
                    <a:lumMod val="50000"/>
                  </a:schemeClr>
                </a:solidFill>
                <a:latin typeface="Consolas" panose="020B0609020204030204" pitchFamily="49" charset="0"/>
                <a:ea typeface="Times New Roman" panose="02020603050405020304" pitchFamily="18" charset="0"/>
                <a:cs typeface="Courier New" panose="02070309020205020404" pitchFamily="49" charset="0"/>
              </a:rPr>
              <a:t>Directory&gt;/{id}</a:t>
            </a:r>
            <a:r>
              <a:rPr lang="en-US"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p>
          <a:p>
            <a:pPr>
              <a:lnSpc>
                <a:spcPct val="120000"/>
              </a:lnSpc>
            </a:pPr>
            <a:r>
              <a:rPr lang="en-US"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public</a:t>
            </a:r>
            <a:r>
              <a:rPr lang="en-US" b="1" dirty="0">
                <a:latin typeface="Consolas" panose="020B0609020204030204" pitchFamily="49" charset="0"/>
              </a:rPr>
              <a:t> </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a:t>
            </a:r>
            <a:r>
              <a:rPr lang="en-US" dirty="0">
                <a:solidFill>
                  <a:schemeClr val="bg2">
                    <a:lumMod val="50000"/>
                  </a:schemeClr>
                </a:solidFill>
                <a:latin typeface="Consolas" panose="020B0609020204030204" pitchFamily="49" charset="0"/>
                <a:ea typeface="Times New Roman" panose="02020603050405020304" pitchFamily="18" charset="0"/>
                <a:cs typeface="Courier New" panose="02070309020205020404" pitchFamily="49" charset="0"/>
              </a:rPr>
              <a:t>update</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r>
              <a:rPr lang="en-US" dirty="0" err="1">
                <a:solidFill>
                  <a:srgbClr val="D73A49"/>
                </a:solidFill>
                <a:latin typeface="Consolas" panose="020B0609020204030204" pitchFamily="49" charset="0"/>
                <a:ea typeface="Times New Roman" panose="02020603050405020304" pitchFamily="18" charset="0"/>
                <a:cs typeface="Courier New" panose="02070309020205020404" pitchFamily="49" charset="0"/>
              </a:rPr>
              <a:t>RequestBody</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&lt;</a:t>
            </a:r>
            <a:r>
              <a:rPr lang="en-US"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Object_Name</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b="1" dirty="0">
                <a:latin typeface="Consolas" panose="020B0609020204030204" pitchFamily="49" charset="0"/>
              </a:rPr>
              <a:t>, </a:t>
            </a:r>
            <a:r>
              <a:rPr lang="en-US"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r>
              <a:rPr lang="en-US" dirty="0" err="1">
                <a:solidFill>
                  <a:srgbClr val="D73A49"/>
                </a:solidFill>
                <a:latin typeface="Consolas" panose="020B0609020204030204" pitchFamily="49" charset="0"/>
                <a:ea typeface="Times New Roman" panose="02020603050405020304" pitchFamily="18" charset="0"/>
                <a:cs typeface="Courier New" panose="02070309020205020404" pitchFamily="49" charset="0"/>
              </a:rPr>
              <a:t>PathVariable</a:t>
            </a:r>
            <a:r>
              <a:rPr lang="en-US"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("id") Long </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IDVariable_Name</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b="1" dirty="0">
                <a:latin typeface="Consolas" panose="020B0609020204030204" pitchFamily="49" charset="0"/>
              </a:rPr>
              <a:t>) {</a:t>
            </a:r>
          </a:p>
          <a:p>
            <a:pPr>
              <a:lnSpc>
                <a:spcPct val="120000"/>
              </a:lnSpc>
            </a:pPr>
            <a:r>
              <a:rPr lang="en-US" b="1" dirty="0">
                <a:solidFill>
                  <a:srgbClr val="FF0000"/>
                </a:solidFill>
                <a:latin typeface="Consolas" panose="020B0609020204030204" pitchFamily="49" charset="0"/>
              </a:rPr>
              <a:t>     r</a:t>
            </a:r>
            <a:r>
              <a:rPr lang="en-US" dirty="0">
                <a:solidFill>
                  <a:srgbClr val="FF0000"/>
                </a:solidFill>
                <a:latin typeface="Consolas" panose="020B0609020204030204" pitchFamily="49" charset="0"/>
              </a:rPr>
              <a:t>eturn</a:t>
            </a:r>
            <a:r>
              <a:rPr lang="en-US" b="1" dirty="0">
                <a:latin typeface="Consolas" panose="020B0609020204030204" pitchFamily="49" charset="0"/>
              </a:rPr>
              <a:t> </a:t>
            </a:r>
            <a:r>
              <a:rPr lang="en-US" dirty="0"/>
              <a:t>&lt;</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Repository_Object</a:t>
            </a:r>
            <a:r>
              <a:rPr lang="en-US" dirty="0"/>
              <a:t>&gt;</a:t>
            </a:r>
            <a:r>
              <a:rPr lang="en-US" b="1" dirty="0">
                <a:latin typeface="Consolas" panose="020B0609020204030204" pitchFamily="49" charset="0"/>
              </a:rPr>
              <a:t>.</a:t>
            </a:r>
            <a:r>
              <a:rPr lang="en-US" dirty="0">
                <a:solidFill>
                  <a:schemeClr val="bg2">
                    <a:lumMod val="50000"/>
                  </a:schemeClr>
                </a:solidFill>
                <a:latin typeface="Consolas" panose="020B0609020204030204" pitchFamily="49" charset="0"/>
                <a:ea typeface="Times New Roman" panose="02020603050405020304" pitchFamily="18" charset="0"/>
                <a:cs typeface="Courier New" panose="02070309020205020404" pitchFamily="49" charset="0"/>
              </a:rPr>
              <a:t>update</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dirty="0">
                <a:solidFill>
                  <a:schemeClr val="bg2">
                    <a:lumMod val="50000"/>
                  </a:schemeClr>
                </a:solidFill>
                <a:latin typeface="Consolas" panose="020B0609020204030204" pitchFamily="49" charset="0"/>
                <a:ea typeface="Times New Roman" panose="02020603050405020304" pitchFamily="18" charset="0"/>
                <a:cs typeface="Courier New" panose="02070309020205020404" pitchFamily="49" charset="0"/>
              </a:rPr>
              <a:t>(</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Object_Name</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&gt;,&lt;</a:t>
            </a:r>
            <a:r>
              <a:rPr lang="en-US"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IDVariable_Name</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dirty="0">
                <a:solidFill>
                  <a:schemeClr val="bg2">
                    <a:lumMod val="50000"/>
                  </a:schemeClr>
                </a:solidFill>
                <a:latin typeface="Consolas" panose="020B0609020204030204" pitchFamily="49" charset="0"/>
                <a:ea typeface="Times New Roman" panose="02020603050405020304" pitchFamily="18" charset="0"/>
                <a:cs typeface="Courier New" panose="02070309020205020404" pitchFamily="49" charset="0"/>
              </a:rPr>
              <a:t>)</a:t>
            </a:r>
            <a:r>
              <a:rPr lang="en-US" b="1" dirty="0">
                <a:latin typeface="Consolas" panose="020B0609020204030204" pitchFamily="49" charset="0"/>
              </a:rPr>
              <a:t>;</a:t>
            </a:r>
          </a:p>
          <a:p>
            <a:pPr>
              <a:lnSpc>
                <a:spcPct val="120000"/>
              </a:lnSpc>
            </a:pPr>
            <a:r>
              <a:rPr lang="en-US" dirty="0">
                <a:latin typeface="Consolas" panose="020B0609020204030204" pitchFamily="49" charset="0"/>
              </a:rPr>
              <a:t>}</a:t>
            </a:r>
            <a:endParaRPr lang="en-US" dirty="0"/>
          </a:p>
        </p:txBody>
      </p:sp>
    </p:spTree>
    <p:extLst>
      <p:ext uri="{BB962C8B-B14F-4D97-AF65-F5344CB8AC3E}">
        <p14:creationId xmlns:p14="http://schemas.microsoft.com/office/powerpoint/2010/main" val="17131598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TẠO </a:t>
            </a:r>
            <a:r>
              <a:rPr lang="en-US" altLang="en-US" sz="2200" dirty="0" err="1"/>
              <a:t>MỘT</a:t>
            </a:r>
            <a:r>
              <a:rPr lang="en-US" altLang="en-US" sz="2200" dirty="0"/>
              <a:t> SPRING BOOT REPOSITORY</a:t>
            </a:r>
          </a:p>
        </p:txBody>
      </p:sp>
      <p:pic>
        <p:nvPicPr>
          <p:cNvPr id="9" name="Picture 8"/>
          <p:cNvPicPr>
            <a:picLocks noChangeAspect="1"/>
          </p:cNvPicPr>
          <p:nvPr/>
        </p:nvPicPr>
        <p:blipFill>
          <a:blip r:embed="rId3"/>
          <a:stretch>
            <a:fillRect/>
          </a:stretch>
        </p:blipFill>
        <p:spPr>
          <a:xfrm>
            <a:off x="2104505" y="1273874"/>
            <a:ext cx="4701203" cy="3793426"/>
          </a:xfrm>
          <a:prstGeom prst="rect">
            <a:avLst/>
          </a:prstGeom>
          <a:ln>
            <a:solidFill>
              <a:srgbClr val="FF0000"/>
            </a:solidFill>
          </a:ln>
        </p:spPr>
      </p:pic>
    </p:spTree>
    <p:extLst>
      <p:ext uri="{BB962C8B-B14F-4D97-AF65-F5344CB8AC3E}">
        <p14:creationId xmlns:p14="http://schemas.microsoft.com/office/powerpoint/2010/main" val="24360622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490250" y="526350"/>
            <a:ext cx="7777450" cy="4090800"/>
          </a:xfrm>
          <a:prstGeom prst="rect">
            <a:avLst/>
          </a:prstGeom>
        </p:spPr>
        <p:txBody>
          <a:bodyPr spcFirstLastPara="1" wrap="square" lIns="91425" tIns="91425" rIns="91425" bIns="91425" anchor="ctr" anchorCtr="0">
            <a:normAutofit/>
          </a:bodyPr>
          <a:lstStyle/>
          <a:p>
            <a:pPr lvl="0">
              <a:lnSpc>
                <a:spcPct val="115000"/>
              </a:lnSpc>
            </a:pPr>
            <a:r>
              <a:rPr lang="vi-VN" dirty="0"/>
              <a:t>Xử lý lỗi và ngoại lệ</a:t>
            </a:r>
          </a:p>
        </p:txBody>
      </p:sp>
    </p:spTree>
    <p:extLst>
      <p:ext uri="{BB962C8B-B14F-4D97-AF65-F5344CB8AC3E}">
        <p14:creationId xmlns:p14="http://schemas.microsoft.com/office/powerpoint/2010/main" val="18952496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GIỚI </a:t>
            </a:r>
            <a:r>
              <a:rPr lang="en-US" altLang="en-US" sz="2200" dirty="0" err="1"/>
              <a:t>THIỆU</a:t>
            </a:r>
            <a:r>
              <a:rPr lang="en-US" altLang="en-US" sz="2200" dirty="0"/>
              <a:t> </a:t>
            </a:r>
          </a:p>
        </p:txBody>
      </p:sp>
      <p:sp>
        <p:nvSpPr>
          <p:cNvPr id="3" name="Rectangle 2"/>
          <p:cNvSpPr/>
          <p:nvPr/>
        </p:nvSpPr>
        <p:spPr>
          <a:xfrm>
            <a:off x="182880" y="1350588"/>
            <a:ext cx="8663940" cy="2280881"/>
          </a:xfrm>
          <a:prstGeom prst="rect">
            <a:avLst/>
          </a:prstGeom>
        </p:spPr>
        <p:txBody>
          <a:bodyPr wrap="square">
            <a:spAutoFit/>
          </a:bodyPr>
          <a:lstStyle/>
          <a:p>
            <a:pPr>
              <a:lnSpc>
                <a:spcPct val="107000"/>
              </a:lnSpc>
              <a:spcAft>
                <a:spcPts val="800"/>
              </a:spcAft>
            </a:pPr>
            <a:r>
              <a:rPr lang="en-US" sz="1800" dirty="0">
                <a:latin typeface="Segoe UI" panose="020B0502040204020203" pitchFamily="34" charset="0"/>
                <a:ea typeface="Times New Roman" panose="02020603050405020304" pitchFamily="18" charset="0"/>
                <a:cs typeface="Times New Roman" panose="02020603050405020304" pitchFamily="18" charset="0"/>
              </a:rPr>
              <a:t>Spring Boot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cung</a:t>
            </a:r>
            <a:r>
              <a:rPr lang="en-US" sz="1800" dirty="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cấp</a:t>
            </a:r>
            <a:r>
              <a:rPr lang="en-US" sz="1800" dirty="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một</a:t>
            </a:r>
            <a:r>
              <a:rPr lang="en-US" sz="1800" dirty="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số</a:t>
            </a:r>
            <a:r>
              <a:rPr lang="en-US" sz="1800" dirty="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công</a:t>
            </a:r>
            <a:r>
              <a:rPr lang="en-US" sz="1800" dirty="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cụ</a:t>
            </a:r>
            <a:r>
              <a:rPr lang="en-US" sz="1800" dirty="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để</a:t>
            </a:r>
            <a:r>
              <a:rPr lang="en-US" sz="1800" dirty="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xử</a:t>
            </a:r>
            <a:r>
              <a:rPr lang="en-US" sz="1800" dirty="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lý</a:t>
            </a:r>
            <a:r>
              <a:rPr lang="en-US" sz="1800" dirty="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các</a:t>
            </a:r>
            <a:r>
              <a:rPr lang="en-US" sz="1800" dirty="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ngoại</a:t>
            </a:r>
            <a:r>
              <a:rPr lang="en-US" sz="1800" dirty="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lệ</a:t>
            </a:r>
            <a:r>
              <a:rPr lang="en-US" sz="1800" dirty="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ngoài</a:t>
            </a:r>
            <a:r>
              <a:rPr lang="en-US" sz="1800" dirty="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các</a:t>
            </a:r>
            <a:r>
              <a:rPr lang="en-US" sz="1800" dirty="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khối</a:t>
            </a:r>
            <a:r>
              <a:rPr lang="en-US" sz="1800" dirty="0">
                <a:latin typeface="Segoe UI" panose="020B0502040204020203" pitchFamily="34" charset="0"/>
                <a:ea typeface="Times New Roman" panose="02020603050405020304" pitchFamily="18" charset="0"/>
                <a:cs typeface="Times New Roman" panose="02020603050405020304" pitchFamily="18" charset="0"/>
              </a:rPr>
              <a:t> ‘try-catch’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đơn</a:t>
            </a:r>
            <a:r>
              <a:rPr lang="en-US" sz="1800" dirty="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giản</a:t>
            </a:r>
            <a:r>
              <a:rPr lang="en-US" sz="1800" dirty="0">
                <a:latin typeface="Segoe UI" panose="020B0502040204020203" pitchFamily="34" charset="0"/>
                <a:ea typeface="Times New Roman" panose="02020603050405020304" pitchFamily="18" charset="0"/>
                <a:cs typeface="Times New Roman" panose="02020603050405020304" pitchFamily="18" charset="0"/>
              </a:rPr>
              <a:t>. </a:t>
            </a:r>
          </a:p>
          <a:p>
            <a:pPr>
              <a:lnSpc>
                <a:spcPct val="107000"/>
              </a:lnSpc>
              <a:spcAft>
                <a:spcPts val="800"/>
              </a:spcAft>
            </a:pPr>
            <a:r>
              <a:rPr lang="en-US" sz="1800" dirty="0" err="1">
                <a:latin typeface="Segoe UI" panose="020B0502040204020203" pitchFamily="34" charset="0"/>
                <a:ea typeface="Times New Roman" panose="02020603050405020304" pitchFamily="18" charset="0"/>
                <a:cs typeface="Times New Roman" panose="02020603050405020304" pitchFamily="18" charset="0"/>
              </a:rPr>
              <a:t>Một</a:t>
            </a:r>
            <a:r>
              <a:rPr lang="en-US" sz="1800" dirty="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số</a:t>
            </a:r>
            <a:r>
              <a:rPr lang="en-US" sz="1800" dirty="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chú</a:t>
            </a:r>
            <a:r>
              <a:rPr lang="en-US" sz="1800" dirty="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thích</a:t>
            </a:r>
            <a:r>
              <a:rPr lang="en-US" sz="1800" dirty="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xử</a:t>
            </a:r>
            <a:r>
              <a:rPr lang="en-US" sz="1800" dirty="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lý</a:t>
            </a:r>
            <a:r>
              <a:rPr lang="en-US" sz="1800" dirty="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ngoại</a:t>
            </a:r>
            <a:r>
              <a:rPr lang="en-US" sz="1800" dirty="0">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latin typeface="Segoe UI" panose="020B0502040204020203" pitchFamily="34" charset="0"/>
                <a:ea typeface="Times New Roman" panose="02020603050405020304" pitchFamily="18" charset="0"/>
                <a:cs typeface="Times New Roman" panose="02020603050405020304" pitchFamily="18" charset="0"/>
              </a:rPr>
              <a:t>lệ</a:t>
            </a:r>
            <a:r>
              <a:rPr lang="en-US" sz="1800" dirty="0">
                <a:latin typeface="Segoe UI" panose="020B0502040204020203" pitchFamily="34" charset="0"/>
                <a:ea typeface="Times New Roman" panose="02020603050405020304" pitchFamily="18"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latin typeface="Segoe UI" panose="020B0502040204020203" pitchFamily="34" charset="0"/>
                <a:ea typeface="Times New Roman" panose="02020603050405020304" pitchFamily="18" charset="0"/>
                <a:cs typeface="Times New Roman" panose="02020603050405020304" pitchFamily="18" charset="0"/>
              </a:rPr>
              <a:t>@</a:t>
            </a:r>
            <a:r>
              <a:rPr lang="en-US" sz="1800" dirty="0" err="1">
                <a:latin typeface="Segoe UI" panose="020B0502040204020203" pitchFamily="34" charset="0"/>
                <a:ea typeface="Times New Roman" panose="02020603050405020304" pitchFamily="18" charset="0"/>
                <a:cs typeface="Times New Roman" panose="02020603050405020304" pitchFamily="18" charset="0"/>
              </a:rPr>
              <a:t>ResponseStatus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latin typeface="Segoe UI" panose="020B0502040204020203" pitchFamily="34" charset="0"/>
                <a:ea typeface="Times New Roman" panose="02020603050405020304" pitchFamily="18" charset="0"/>
                <a:cs typeface="Times New Roman" panose="02020603050405020304" pitchFamily="18" charset="0"/>
              </a:rPr>
              <a:t>@</a:t>
            </a:r>
            <a:r>
              <a:rPr lang="en-US" sz="1800" dirty="0" err="1">
                <a:latin typeface="Segoe UI" panose="020B0502040204020203" pitchFamily="34" charset="0"/>
                <a:ea typeface="Times New Roman" panose="02020603050405020304" pitchFamily="18" charset="0"/>
                <a:cs typeface="Times New Roman" panose="02020603050405020304" pitchFamily="18" charset="0"/>
              </a:rPr>
              <a:t>ExceptionHandler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latin typeface="Segoe UI" panose="020B0502040204020203" pitchFamily="34" charset="0"/>
                <a:ea typeface="Times New Roman" panose="02020603050405020304" pitchFamily="18" charset="0"/>
                <a:cs typeface="Times New Roman" panose="02020603050405020304" pitchFamily="18" charset="0"/>
              </a:rPr>
              <a:t>@</a:t>
            </a:r>
            <a:r>
              <a:rPr lang="en-US" sz="1800" dirty="0" err="1">
                <a:latin typeface="Segoe UI" panose="020B0502040204020203" pitchFamily="34" charset="0"/>
                <a:ea typeface="Times New Roman" panose="02020603050405020304" pitchFamily="18" charset="0"/>
                <a:cs typeface="Times New Roman" panose="02020603050405020304" pitchFamily="18" charset="0"/>
              </a:rPr>
              <a:t>ControllerAdvice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26" name="Picture 2" descr="What is Exception Handling in Jav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8275" y="1709294"/>
            <a:ext cx="5038725" cy="344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04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nn-NO" altLang="en-US" sz="2200" dirty="0"/>
              <a:t>CÁC LỚP VÀ CÁC GIAO DIỆN</a:t>
            </a:r>
            <a:endParaRPr lang="en-US" altLang="en-US" sz="2200" dirty="0"/>
          </a:p>
        </p:txBody>
      </p:sp>
      <p:pic>
        <p:nvPicPr>
          <p:cNvPr id="2" name="Picture 1"/>
          <p:cNvPicPr>
            <a:picLocks noChangeAspect="1"/>
          </p:cNvPicPr>
          <p:nvPr/>
        </p:nvPicPr>
        <p:blipFill rotWithShape="1">
          <a:blip r:embed="rId2"/>
          <a:srcRect l="10063" t="3926" r="9708" b="5099"/>
          <a:stretch/>
        </p:blipFill>
        <p:spPr>
          <a:xfrm>
            <a:off x="4097867" y="1185335"/>
            <a:ext cx="4969933" cy="3820498"/>
          </a:xfrm>
          <a:prstGeom prst="rect">
            <a:avLst/>
          </a:prstGeom>
        </p:spPr>
      </p:pic>
      <p:sp>
        <p:nvSpPr>
          <p:cNvPr id="6" name="Rectangle 5"/>
          <p:cNvSpPr/>
          <p:nvPr/>
        </p:nvSpPr>
        <p:spPr>
          <a:xfrm>
            <a:off x="84666" y="1269863"/>
            <a:ext cx="3903134" cy="3534494"/>
          </a:xfrm>
          <a:prstGeom prst="rect">
            <a:avLst/>
          </a:prstGeom>
        </p:spPr>
        <p:txBody>
          <a:bodyPr wrap="square">
            <a:spAutoFit/>
          </a:bodyPr>
          <a:lstStyle/>
          <a:p>
            <a:pPr marL="342900" lvl="0" indent="-342900">
              <a:lnSpc>
                <a:spcPct val="140000"/>
              </a:lnSpc>
              <a:spcAft>
                <a:spcPts val="800"/>
              </a:spcAft>
              <a:buSzPts val="1000"/>
              <a:buFont typeface="Symbol" panose="05050102010706020507" pitchFamily="18" charset="2"/>
              <a:buChar char=""/>
              <a:tabLst>
                <a:tab pos="457200" algn="l"/>
              </a:tabLst>
            </a:pPr>
            <a:r>
              <a:rPr lang="en-US" sz="1600" dirty="0">
                <a:latin typeface="Segoe UI" panose="020B0502040204020203" pitchFamily="34" charset="0"/>
                <a:ea typeface="Times New Roman" panose="02020603050405020304" pitchFamily="18" charset="0"/>
                <a:cs typeface="Times New Roman" panose="02020603050405020304" pitchFamily="18" charset="0"/>
              </a:rPr>
              <a:t>JDBC Connection Interface</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40000"/>
              </a:lnSpc>
              <a:spcAft>
                <a:spcPts val="800"/>
              </a:spcAft>
              <a:buSzPts val="1000"/>
              <a:buFont typeface="Symbol" panose="05050102010706020507" pitchFamily="18" charset="2"/>
              <a:buChar char=""/>
              <a:tabLst>
                <a:tab pos="457200" algn="l"/>
              </a:tabLst>
            </a:pPr>
            <a:r>
              <a:rPr lang="en-US" sz="1600" dirty="0">
                <a:latin typeface="Segoe UI" panose="020B0502040204020203" pitchFamily="34" charset="0"/>
                <a:ea typeface="Times New Roman" panose="02020603050405020304" pitchFamily="18" charset="0"/>
                <a:cs typeface="Times New Roman" panose="02020603050405020304" pitchFamily="18" charset="0"/>
              </a:rPr>
              <a:t>JDBC Statement Interface</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40000"/>
              </a:lnSpc>
              <a:spcAft>
                <a:spcPts val="800"/>
              </a:spcAft>
              <a:buSzPts val="1000"/>
              <a:buFont typeface="Symbol" panose="05050102010706020507" pitchFamily="18" charset="2"/>
              <a:buChar char=""/>
              <a:tabLst>
                <a:tab pos="457200" algn="l"/>
              </a:tabLst>
            </a:pPr>
            <a:r>
              <a:rPr lang="en-US" sz="1600" dirty="0">
                <a:latin typeface="Segoe UI" panose="020B0502040204020203" pitchFamily="34" charset="0"/>
                <a:ea typeface="Times New Roman" panose="02020603050405020304" pitchFamily="18" charset="0"/>
                <a:cs typeface="Times New Roman" panose="02020603050405020304" pitchFamily="18" charset="0"/>
              </a:rPr>
              <a:t>JDBC </a:t>
            </a:r>
            <a:r>
              <a:rPr lang="en-US" sz="1600" dirty="0" err="1">
                <a:latin typeface="Segoe UI" panose="020B0502040204020203" pitchFamily="34" charset="0"/>
                <a:ea typeface="Times New Roman" panose="02020603050405020304" pitchFamily="18" charset="0"/>
                <a:cs typeface="Times New Roman" panose="02020603050405020304" pitchFamily="18" charset="0"/>
              </a:rPr>
              <a:t>PreparedStatement</a:t>
            </a:r>
            <a:r>
              <a:rPr lang="en-US" sz="1600" dirty="0">
                <a:latin typeface="Segoe UI" panose="020B0502040204020203" pitchFamily="34" charset="0"/>
                <a:ea typeface="Times New Roman" panose="02020603050405020304" pitchFamily="18" charset="0"/>
                <a:cs typeface="Times New Roman" panose="02020603050405020304" pitchFamily="18" charset="0"/>
              </a:rPr>
              <a:t> Interface</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40000"/>
              </a:lnSpc>
              <a:spcAft>
                <a:spcPts val="800"/>
              </a:spcAft>
              <a:buSzPts val="1000"/>
              <a:buFont typeface="Symbol" panose="05050102010706020507" pitchFamily="18" charset="2"/>
              <a:buChar char=""/>
              <a:tabLst>
                <a:tab pos="457200" algn="l"/>
              </a:tabLst>
            </a:pPr>
            <a:r>
              <a:rPr lang="en-US" sz="1600" dirty="0">
                <a:latin typeface="Segoe UI" panose="020B0502040204020203" pitchFamily="34" charset="0"/>
                <a:ea typeface="Times New Roman" panose="02020603050405020304" pitchFamily="18" charset="0"/>
                <a:cs typeface="Times New Roman" panose="02020603050405020304" pitchFamily="18" charset="0"/>
              </a:rPr>
              <a:t>JDBC </a:t>
            </a:r>
            <a:r>
              <a:rPr lang="en-US" sz="1600" dirty="0" err="1">
                <a:latin typeface="Segoe UI" panose="020B0502040204020203" pitchFamily="34" charset="0"/>
                <a:ea typeface="Times New Roman" panose="02020603050405020304" pitchFamily="18" charset="0"/>
                <a:cs typeface="Times New Roman" panose="02020603050405020304" pitchFamily="18" charset="0"/>
              </a:rPr>
              <a:t>CallableStatement</a:t>
            </a:r>
            <a:r>
              <a:rPr lang="en-US" sz="1600" dirty="0">
                <a:latin typeface="Segoe UI" panose="020B0502040204020203" pitchFamily="34" charset="0"/>
                <a:ea typeface="Times New Roman" panose="02020603050405020304" pitchFamily="18" charset="0"/>
                <a:cs typeface="Times New Roman" panose="02020603050405020304" pitchFamily="18" charset="0"/>
              </a:rPr>
              <a:t> Interface</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40000"/>
              </a:lnSpc>
              <a:spcAft>
                <a:spcPts val="800"/>
              </a:spcAft>
              <a:buSzPts val="1000"/>
              <a:buFont typeface="Symbol" panose="05050102010706020507" pitchFamily="18" charset="2"/>
              <a:buChar char=""/>
              <a:tabLst>
                <a:tab pos="457200" algn="l"/>
              </a:tabLst>
            </a:pPr>
            <a:r>
              <a:rPr lang="en-US" sz="1600" dirty="0">
                <a:latin typeface="Segoe UI" panose="020B0502040204020203" pitchFamily="34" charset="0"/>
                <a:ea typeface="Times New Roman" panose="02020603050405020304" pitchFamily="18" charset="0"/>
                <a:cs typeface="Times New Roman" panose="02020603050405020304" pitchFamily="18" charset="0"/>
              </a:rPr>
              <a:t>JDBC </a:t>
            </a:r>
            <a:r>
              <a:rPr lang="en-US" sz="1600" dirty="0" err="1">
                <a:latin typeface="Segoe UI" panose="020B0502040204020203" pitchFamily="34" charset="0"/>
                <a:ea typeface="Times New Roman" panose="02020603050405020304" pitchFamily="18" charset="0"/>
                <a:cs typeface="Times New Roman" panose="02020603050405020304" pitchFamily="18" charset="0"/>
              </a:rPr>
              <a:t>ResultSet</a:t>
            </a:r>
            <a:r>
              <a:rPr lang="en-US" sz="1600" dirty="0">
                <a:latin typeface="Segoe UI" panose="020B0502040204020203" pitchFamily="34" charset="0"/>
                <a:ea typeface="Times New Roman" panose="02020603050405020304" pitchFamily="18" charset="0"/>
                <a:cs typeface="Times New Roman" panose="02020603050405020304" pitchFamily="18" charset="0"/>
              </a:rPr>
              <a:t> Interface </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40000"/>
              </a:lnSpc>
              <a:spcAft>
                <a:spcPts val="800"/>
              </a:spcAft>
              <a:buSzPts val="1000"/>
              <a:buFont typeface="Symbol" panose="05050102010706020507" pitchFamily="18" charset="2"/>
              <a:buChar char=""/>
              <a:tabLst>
                <a:tab pos="457200" algn="l"/>
              </a:tabLst>
            </a:pPr>
            <a:r>
              <a:rPr lang="en-US" sz="1600" dirty="0">
                <a:latin typeface="Segoe UI" panose="020B0502040204020203" pitchFamily="34" charset="0"/>
                <a:ea typeface="Times New Roman" panose="02020603050405020304" pitchFamily="18" charset="0"/>
                <a:cs typeface="Times New Roman" panose="02020603050405020304" pitchFamily="18" charset="0"/>
              </a:rPr>
              <a:t>JDBC </a:t>
            </a:r>
            <a:r>
              <a:rPr lang="en-US" sz="1600" dirty="0" err="1">
                <a:latin typeface="Segoe UI" panose="020B0502040204020203" pitchFamily="34" charset="0"/>
                <a:ea typeface="Times New Roman" panose="02020603050405020304" pitchFamily="18" charset="0"/>
                <a:cs typeface="Times New Roman" panose="02020603050405020304" pitchFamily="18" charset="0"/>
              </a:rPr>
              <a:t>ResultSetMetaData</a:t>
            </a:r>
            <a:r>
              <a:rPr lang="en-US" sz="1600" dirty="0">
                <a:latin typeface="Segoe UI" panose="020B0502040204020203" pitchFamily="34" charset="0"/>
                <a:ea typeface="Times New Roman" panose="02020603050405020304" pitchFamily="18" charset="0"/>
                <a:cs typeface="Times New Roman" panose="02020603050405020304" pitchFamily="18" charset="0"/>
              </a:rPr>
              <a:t> Interface</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40000"/>
              </a:lnSpc>
              <a:spcAft>
                <a:spcPts val="800"/>
              </a:spcAft>
              <a:buSzPts val="1000"/>
              <a:buFont typeface="Symbol" panose="05050102010706020507" pitchFamily="18" charset="2"/>
              <a:buChar char=""/>
              <a:tabLst>
                <a:tab pos="457200" algn="l"/>
              </a:tabLst>
            </a:pPr>
            <a:r>
              <a:rPr lang="en-US" sz="1600" dirty="0">
                <a:latin typeface="Segoe UI" panose="020B0502040204020203" pitchFamily="34" charset="0"/>
                <a:ea typeface="Times New Roman" panose="02020603050405020304" pitchFamily="18" charset="0"/>
                <a:cs typeface="Times New Roman" panose="02020603050405020304" pitchFamily="18" charset="0"/>
              </a:rPr>
              <a:t>JDBC </a:t>
            </a:r>
            <a:r>
              <a:rPr lang="en-US" sz="1600" dirty="0" err="1">
                <a:latin typeface="Segoe UI" panose="020B0502040204020203" pitchFamily="34" charset="0"/>
                <a:ea typeface="Times New Roman" panose="02020603050405020304" pitchFamily="18" charset="0"/>
                <a:cs typeface="Times New Roman" panose="02020603050405020304" pitchFamily="18" charset="0"/>
              </a:rPr>
              <a:t>DatabaseMetaData</a:t>
            </a:r>
            <a:r>
              <a:rPr lang="en-US" sz="1600" dirty="0">
                <a:latin typeface="Segoe UI" panose="020B0502040204020203" pitchFamily="34" charset="0"/>
                <a:ea typeface="Times New Roman" panose="02020603050405020304" pitchFamily="18" charset="0"/>
                <a:cs typeface="Times New Roman" panose="02020603050405020304" pitchFamily="18" charset="0"/>
              </a:rPr>
              <a:t> Interface   </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40000"/>
              </a:lnSpc>
              <a:spcAft>
                <a:spcPts val="800"/>
              </a:spcAft>
              <a:buSzPts val="1000"/>
              <a:buFont typeface="Symbol" panose="05050102010706020507" pitchFamily="18" charset="2"/>
              <a:buChar char=""/>
              <a:tabLst>
                <a:tab pos="457200" algn="l"/>
              </a:tabLst>
            </a:pPr>
            <a:r>
              <a:rPr lang="en-US" sz="1600" dirty="0">
                <a:latin typeface="Segoe UI" panose="020B0502040204020203" pitchFamily="34" charset="0"/>
                <a:ea typeface="Times New Roman" panose="02020603050405020304" pitchFamily="18" charset="0"/>
                <a:cs typeface="Times New Roman" panose="02020603050405020304" pitchFamily="18" charset="0"/>
              </a:rPr>
              <a:t>JDBC </a:t>
            </a:r>
            <a:r>
              <a:rPr lang="en-US" sz="1600" dirty="0" err="1">
                <a:latin typeface="Segoe UI" panose="020B0502040204020203" pitchFamily="34" charset="0"/>
                <a:ea typeface="Times New Roman" panose="02020603050405020304" pitchFamily="18" charset="0"/>
                <a:cs typeface="Times New Roman" panose="02020603050405020304" pitchFamily="18" charset="0"/>
              </a:rPr>
              <a:t>DriverManager</a:t>
            </a:r>
            <a:r>
              <a:rPr lang="en-US" sz="1600" dirty="0">
                <a:latin typeface="Segoe UI" panose="020B0502040204020203" pitchFamily="34" charset="0"/>
                <a:ea typeface="Times New Roman" panose="02020603050405020304" pitchFamily="18" charset="0"/>
                <a:cs typeface="Times New Roman" panose="02020603050405020304" pitchFamily="18" charset="0"/>
              </a:rPr>
              <a:t> Class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266359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vi-VN" altLang="en-US" sz="2200" dirty="0"/>
              <a:t>CƠ CHẾ XỬ LÝ NGOẠI LỆ MẶC ĐỊN</a:t>
            </a:r>
            <a:r>
              <a:rPr lang="en-US" altLang="en-US" sz="2200" dirty="0"/>
              <a:t>H</a:t>
            </a:r>
          </a:p>
        </p:txBody>
      </p:sp>
      <p:sp>
        <p:nvSpPr>
          <p:cNvPr id="5" name="Rectangle 4"/>
          <p:cNvSpPr/>
          <p:nvPr/>
        </p:nvSpPr>
        <p:spPr>
          <a:xfrm>
            <a:off x="129540" y="1287320"/>
            <a:ext cx="8709660" cy="733086"/>
          </a:xfrm>
          <a:prstGeom prst="rect">
            <a:avLst/>
          </a:prstGeom>
        </p:spPr>
        <p:txBody>
          <a:bodyPr wrap="square">
            <a:spAutoFit/>
          </a:bodyPr>
          <a:lstStyle/>
          <a:p>
            <a:pPr algn="just">
              <a:lnSpc>
                <a:spcPct val="120000"/>
              </a:lnSpc>
              <a:spcBef>
                <a:spcPts val="600"/>
              </a:spcBef>
              <a:spcAft>
                <a:spcPts val="600"/>
              </a:spcAft>
            </a:pP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Khi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một</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chương</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trình</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chạy</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có</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lỗi</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thì</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Spring Boot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sẽ</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đưa</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ra</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một</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ngoại</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lệ</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thời</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gian</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chạy</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NoSuchElementFoundException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p:cNvSpPr/>
          <p:nvPr/>
        </p:nvSpPr>
        <p:spPr>
          <a:xfrm>
            <a:off x="121920" y="2041357"/>
            <a:ext cx="8709660" cy="584775"/>
          </a:xfrm>
          <a:prstGeom prst="rect">
            <a:avLst/>
          </a:prstGeom>
        </p:spPr>
        <p:txBody>
          <a:bodyPr wrap="square">
            <a:spAutoFit/>
          </a:bodyPr>
          <a:lstStyle/>
          <a:p>
            <a:pPr algn="just"/>
            <a:r>
              <a:rPr lang="en-US" sz="1600" dirty="0">
                <a:solidFill>
                  <a:srgbClr val="343A40"/>
                </a:solidFill>
                <a:latin typeface="Segoe UI" panose="020B0502040204020203" pitchFamily="34" charset="0"/>
                <a:ea typeface="Times New Roman" panose="02020603050405020304" pitchFamily="18" charset="0"/>
              </a:rPr>
              <a:t>Ví </a:t>
            </a:r>
            <a:r>
              <a:rPr lang="en-US" sz="1600" dirty="0" err="1">
                <a:solidFill>
                  <a:srgbClr val="343A40"/>
                </a:solidFill>
                <a:latin typeface="Segoe UI" panose="020B0502040204020203" pitchFamily="34" charset="0"/>
                <a:ea typeface="Times New Roman" panose="02020603050405020304" pitchFamily="18" charset="0"/>
              </a:rPr>
              <a:t>dụ</a:t>
            </a:r>
            <a:r>
              <a:rPr lang="en-US" sz="1600" dirty="0">
                <a:solidFill>
                  <a:srgbClr val="343A40"/>
                </a:solidFill>
                <a:latin typeface="Segoe UI" panose="020B0502040204020203" pitchFamily="34" charset="0"/>
                <a:ea typeface="Times New Roman" panose="02020603050405020304" pitchFamily="18" charset="0"/>
              </a:rPr>
              <a:t> Controller </a:t>
            </a:r>
            <a:r>
              <a:rPr lang="en-US" sz="1600" dirty="0" err="1">
                <a:solidFill>
                  <a:srgbClr val="343A40"/>
                </a:solidFill>
                <a:latin typeface="Segoe UI" panose="020B0502040204020203" pitchFamily="34" charset="0"/>
                <a:ea typeface="Times New Roman" panose="02020603050405020304" pitchFamily="18" charset="0"/>
              </a:rPr>
              <a:t>có</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tên</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StudentController</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có</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phương</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thức</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getStudent</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đưa</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ra</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một</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ngoại</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lệ</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thời</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gian</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chạy</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NoSuchElementFoundException</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khi</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không</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tìm</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thấy</a:t>
            </a:r>
            <a:r>
              <a:rPr lang="en-US" sz="1600" dirty="0">
                <a:solidFill>
                  <a:srgbClr val="343A40"/>
                </a:solidFill>
                <a:latin typeface="Segoe UI" panose="020B0502040204020203" pitchFamily="34" charset="0"/>
                <a:ea typeface="Times New Roman" panose="02020603050405020304" pitchFamily="18" charset="0"/>
              </a:rPr>
              <a:t> Student </a:t>
            </a:r>
            <a:r>
              <a:rPr lang="en-US" sz="1600" dirty="0" err="1">
                <a:solidFill>
                  <a:srgbClr val="343A40"/>
                </a:solidFill>
                <a:latin typeface="Segoe UI" panose="020B0502040204020203" pitchFamily="34" charset="0"/>
                <a:ea typeface="Times New Roman" panose="02020603050405020304" pitchFamily="18" charset="0"/>
              </a:rPr>
              <a:t>có</a:t>
            </a:r>
            <a:r>
              <a:rPr lang="en-US" sz="1600" dirty="0">
                <a:solidFill>
                  <a:srgbClr val="343A40"/>
                </a:solidFill>
                <a:latin typeface="Segoe UI" panose="020B0502040204020203" pitchFamily="34" charset="0"/>
                <a:ea typeface="Times New Roman" panose="02020603050405020304" pitchFamily="18" charset="0"/>
              </a:rPr>
              <a:t> id </a:t>
            </a:r>
            <a:r>
              <a:rPr lang="en-US" sz="1600" dirty="0" err="1">
                <a:solidFill>
                  <a:srgbClr val="343A40"/>
                </a:solidFill>
                <a:latin typeface="Segoe UI" panose="020B0502040204020203" pitchFamily="34" charset="0"/>
                <a:ea typeface="Times New Roman" panose="02020603050405020304" pitchFamily="18" charset="0"/>
              </a:rPr>
              <a:t>đã</a:t>
            </a:r>
            <a:r>
              <a:rPr lang="en-US" sz="1600" dirty="0">
                <a:solidFill>
                  <a:srgbClr val="343A40"/>
                </a:solidFill>
                <a:latin typeface="Segoe UI" panose="020B0502040204020203" pitchFamily="34" charset="0"/>
                <a:ea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rPr>
              <a:t>cho</a:t>
            </a:r>
            <a:r>
              <a:rPr lang="en-US" sz="1600" dirty="0">
                <a:solidFill>
                  <a:srgbClr val="343A40"/>
                </a:solidFill>
                <a:latin typeface="Segoe UI" panose="020B0502040204020203" pitchFamily="34" charset="0"/>
                <a:ea typeface="Times New Roman" panose="02020603050405020304" pitchFamily="18" charset="0"/>
              </a:rPr>
              <a:t>:</a:t>
            </a:r>
            <a:endParaRPr lang="en-US" sz="1600" dirty="0"/>
          </a:p>
        </p:txBody>
      </p:sp>
      <p:pic>
        <p:nvPicPr>
          <p:cNvPr id="9" name="Picture 8"/>
          <p:cNvPicPr>
            <a:picLocks noChangeAspect="1"/>
          </p:cNvPicPr>
          <p:nvPr/>
        </p:nvPicPr>
        <p:blipFill rotWithShape="1">
          <a:blip r:embed="rId3"/>
          <a:srcRect b="20505"/>
          <a:stretch/>
        </p:blipFill>
        <p:spPr>
          <a:xfrm>
            <a:off x="1747369" y="2787153"/>
            <a:ext cx="5400191" cy="2064239"/>
          </a:xfrm>
          <a:prstGeom prst="rect">
            <a:avLst/>
          </a:prstGeom>
          <a:ln>
            <a:solidFill>
              <a:srgbClr val="FF0000"/>
            </a:solidFill>
          </a:ln>
        </p:spPr>
      </p:pic>
    </p:spTree>
    <p:extLst>
      <p:ext uri="{BB962C8B-B14F-4D97-AF65-F5344CB8AC3E}">
        <p14:creationId xmlns:p14="http://schemas.microsoft.com/office/powerpoint/2010/main" val="11581191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vi-VN" altLang="en-US" sz="2200" dirty="0"/>
              <a:t>CƠ CHẾ XỬ LÝ NGOẠI LỆ MẶC ĐỊN</a:t>
            </a:r>
            <a:r>
              <a:rPr lang="en-US" altLang="en-US" sz="2200" dirty="0"/>
              <a:t>H</a:t>
            </a:r>
          </a:p>
        </p:txBody>
      </p:sp>
      <p:sp>
        <p:nvSpPr>
          <p:cNvPr id="5" name="Rectangle 4"/>
          <p:cNvSpPr/>
          <p:nvPr/>
        </p:nvSpPr>
        <p:spPr>
          <a:xfrm>
            <a:off x="129540" y="1287320"/>
            <a:ext cx="8709660" cy="733086"/>
          </a:xfrm>
          <a:prstGeom prst="rect">
            <a:avLst/>
          </a:prstGeom>
        </p:spPr>
        <p:txBody>
          <a:bodyPr wrap="square">
            <a:spAutoFit/>
          </a:bodyPr>
          <a:lstStyle/>
          <a:p>
            <a:pPr algn="just">
              <a:lnSpc>
                <a:spcPct val="120000"/>
              </a:lnSpc>
              <a:spcBef>
                <a:spcPts val="600"/>
              </a:spcBef>
              <a:spcAft>
                <a:spcPts val="600"/>
              </a:spcAft>
            </a:pPr>
            <a:r>
              <a:rPr lang="vi-VN"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Nếu gọi </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Student </a:t>
            </a:r>
            <a:r>
              <a:rPr lang="vi-VN"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API với id không hợp lệ, dịch vụ sẽ đưa ra một ngoại lệ thời gian chạy NoSuchElementFoundException và sẽ nhận được phản hồi sau:</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p:cNvSpPr/>
          <p:nvPr/>
        </p:nvSpPr>
        <p:spPr>
          <a:xfrm>
            <a:off x="1821180" y="2206472"/>
            <a:ext cx="4709160" cy="1961668"/>
          </a:xfrm>
          <a:prstGeom prst="rect">
            <a:avLst/>
          </a:prstGeom>
          <a:ln>
            <a:solidFill>
              <a:srgbClr val="FF0000"/>
            </a:solidFill>
          </a:ln>
        </p:spPr>
        <p:txBody>
          <a:bodyPr wrap="square">
            <a:spAutoFit/>
          </a:bodyPr>
          <a:lstStyle/>
          <a:p>
            <a:pPr>
              <a:lnSpc>
                <a:spcPct val="107000"/>
              </a:lnSpc>
            </a:pPr>
            <a:r>
              <a:rPr lang="en-US" sz="1600"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pP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a:solidFill>
                  <a:srgbClr val="C55A11"/>
                </a:solidFill>
                <a:latin typeface="Calibri" panose="020F0502020204030204" pitchFamily="34" charset="0"/>
                <a:ea typeface="Calibri" panose="020F0502020204030204" pitchFamily="34" charset="0"/>
                <a:cs typeface="Times New Roman" panose="02020603050405020304" pitchFamily="18" charset="0"/>
              </a:rPr>
              <a:t>"timestamp"</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2023-02-28T13:24:02.239+00:00</a:t>
            </a:r>
            <a:r>
              <a:rPr lang="en-US" sz="1600"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pP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a:solidFill>
                  <a:srgbClr val="C55A11"/>
                </a:solidFill>
                <a:latin typeface="Calibri" panose="020F0502020204030204" pitchFamily="34" charset="0"/>
                <a:ea typeface="Calibri" panose="020F0502020204030204" pitchFamily="34" charset="0"/>
                <a:cs typeface="Times New Roman" panose="02020603050405020304" pitchFamily="18" charset="0"/>
              </a:rPr>
              <a:t>"status"</a:t>
            </a:r>
            <a:r>
              <a:rPr lang="en-US" sz="1600" dirty="0">
                <a:latin typeface="Calibri" panose="020F0502020204030204" pitchFamily="34" charset="0"/>
                <a:ea typeface="Calibri" panose="020F0502020204030204" pitchFamily="34" charset="0"/>
                <a:cs typeface="Times New Roman" panose="02020603050405020304" pitchFamily="18" charset="0"/>
              </a:rPr>
              <a:t>: 500,</a:t>
            </a:r>
          </a:p>
          <a:p>
            <a:pPr>
              <a:lnSpc>
                <a:spcPct val="107000"/>
              </a:lnSpc>
            </a:pP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a:solidFill>
                  <a:srgbClr val="C55A11"/>
                </a:solidFill>
                <a:latin typeface="Calibri" panose="020F0502020204030204" pitchFamily="34" charset="0"/>
                <a:ea typeface="Calibri" panose="020F0502020204030204" pitchFamily="34" charset="0"/>
                <a:cs typeface="Times New Roman" panose="02020603050405020304" pitchFamily="18" charset="0"/>
              </a:rPr>
              <a:t>"error"</a:t>
            </a:r>
            <a:r>
              <a:rPr lang="en-US" sz="1600" dirty="0">
                <a:latin typeface="Calibri" panose="020F0502020204030204" pitchFamily="34" charset="0"/>
                <a:ea typeface="Calibri" panose="020F0502020204030204" pitchFamily="34" charset="0"/>
                <a:cs typeface="Times New Roman" panose="02020603050405020304" pitchFamily="18" charset="0"/>
              </a:rPr>
              <a:t>: "Internal Server Error",</a:t>
            </a:r>
          </a:p>
          <a:p>
            <a:pPr>
              <a:lnSpc>
                <a:spcPct val="107000"/>
              </a:lnSpc>
            </a:pPr>
            <a:r>
              <a:rPr lang="en-US" sz="1600" dirty="0">
                <a:solidFill>
                  <a:srgbClr val="C55A11"/>
                </a:solidFill>
                <a:latin typeface="Calibri" panose="020F0502020204030204" pitchFamily="34" charset="0"/>
                <a:ea typeface="Calibri" panose="020F0502020204030204" pitchFamily="34" charset="0"/>
                <a:cs typeface="Times New Roman" panose="02020603050405020304" pitchFamily="18" charset="0"/>
              </a:rPr>
              <a:t>  "message"</a:t>
            </a:r>
            <a:r>
              <a:rPr lang="en-US" sz="1600"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pP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a:solidFill>
                  <a:srgbClr val="C55A11"/>
                </a:solidFill>
                <a:latin typeface="Calibri" panose="020F0502020204030204" pitchFamily="34" charset="0"/>
                <a:ea typeface="Calibri" panose="020F0502020204030204" pitchFamily="34" charset="0"/>
                <a:cs typeface="Times New Roman" panose="02020603050405020304" pitchFamily="18" charset="0"/>
              </a:rPr>
              <a:t>"path"</a:t>
            </a:r>
            <a:r>
              <a:rPr lang="en-US" sz="1600" dirty="0">
                <a:latin typeface="Calibri" panose="020F0502020204030204" pitchFamily="34" charset="0"/>
                <a:ea typeface="Calibri" panose="020F0502020204030204" pitchFamily="34" charset="0"/>
                <a:cs typeface="Times New Roman" panose="02020603050405020304" pitchFamily="18" charset="0"/>
              </a:rPr>
              <a:t>: "/student/1"</a:t>
            </a:r>
          </a:p>
          <a:p>
            <a:pPr>
              <a:lnSpc>
                <a:spcPct val="107000"/>
              </a:lnSpc>
            </a:pPr>
            <a:r>
              <a:rPr lang="en-US" sz="1600" dirty="0">
                <a:latin typeface="Calibri" panose="020F0502020204030204" pitchFamily="34" charset="0"/>
                <a:ea typeface="Calibri" panose="020F0502020204030204" pitchFamily="34" charset="0"/>
                <a:cs typeface="Times New Roman" panose="02020603050405020304" pitchFamily="18"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7465100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vi-VN" altLang="en-US" sz="2200" dirty="0"/>
              <a:t>CƠ CHẾ XỬ LÝ NGOẠI LỆ MẶC ĐỊN</a:t>
            </a:r>
            <a:r>
              <a:rPr lang="en-US" altLang="en-US" sz="2200" dirty="0"/>
              <a:t>H</a:t>
            </a:r>
          </a:p>
        </p:txBody>
      </p:sp>
      <p:sp>
        <p:nvSpPr>
          <p:cNvPr id="5" name="Rectangle 4"/>
          <p:cNvSpPr/>
          <p:nvPr/>
        </p:nvSpPr>
        <p:spPr>
          <a:xfrm>
            <a:off x="129540" y="1287320"/>
            <a:ext cx="8709660" cy="400687"/>
          </a:xfrm>
          <a:prstGeom prst="rect">
            <a:avLst/>
          </a:prstGeom>
        </p:spPr>
        <p:txBody>
          <a:bodyPr wrap="square">
            <a:spAutoFit/>
          </a:bodyPr>
          <a:lstStyle/>
          <a:p>
            <a:pPr algn="just">
              <a:lnSpc>
                <a:spcPct val="120000"/>
              </a:lnSpc>
              <a:spcBef>
                <a:spcPts val="600"/>
              </a:spcBef>
              <a:spcAft>
                <a:spcPts val="600"/>
              </a:spcAft>
            </a:pP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Cấu</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hình</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thống</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báo</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ngoại</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lệ</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trong</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vi-VN"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tệp application.yml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p:cNvSpPr/>
          <p:nvPr/>
        </p:nvSpPr>
        <p:spPr>
          <a:xfrm>
            <a:off x="4175760" y="3090392"/>
            <a:ext cx="4709160" cy="1961668"/>
          </a:xfrm>
          <a:prstGeom prst="rect">
            <a:avLst/>
          </a:prstGeom>
          <a:ln>
            <a:solidFill>
              <a:srgbClr val="FF0000"/>
            </a:solidFill>
          </a:ln>
        </p:spPr>
        <p:txBody>
          <a:bodyPr wrap="square">
            <a:spAutoFit/>
          </a:bodyPr>
          <a:lstStyle/>
          <a:p>
            <a:pPr>
              <a:lnSpc>
                <a:spcPct val="107000"/>
              </a:lnSpc>
            </a:pPr>
            <a:r>
              <a:rPr lang="en-US" sz="1600"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pP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a:solidFill>
                  <a:srgbClr val="C55A11"/>
                </a:solidFill>
                <a:latin typeface="Calibri" panose="020F0502020204030204" pitchFamily="34" charset="0"/>
                <a:ea typeface="Calibri" panose="020F0502020204030204" pitchFamily="34" charset="0"/>
                <a:cs typeface="Times New Roman" panose="02020603050405020304" pitchFamily="18" charset="0"/>
              </a:rPr>
              <a:t>"timestamp"</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2023-02-28T13:24:02.239+00:00</a:t>
            </a:r>
            <a:r>
              <a:rPr lang="en-US" sz="1600"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pP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a:solidFill>
                  <a:srgbClr val="C55A11"/>
                </a:solidFill>
                <a:latin typeface="Calibri" panose="020F0502020204030204" pitchFamily="34" charset="0"/>
                <a:ea typeface="Calibri" panose="020F0502020204030204" pitchFamily="34" charset="0"/>
                <a:cs typeface="Times New Roman" panose="02020603050405020304" pitchFamily="18" charset="0"/>
              </a:rPr>
              <a:t>"status"</a:t>
            </a:r>
            <a:r>
              <a:rPr lang="en-US" sz="1600" dirty="0">
                <a:latin typeface="Calibri" panose="020F0502020204030204" pitchFamily="34" charset="0"/>
                <a:ea typeface="Calibri" panose="020F0502020204030204" pitchFamily="34" charset="0"/>
                <a:cs typeface="Times New Roman" panose="02020603050405020304" pitchFamily="18" charset="0"/>
              </a:rPr>
              <a:t>: 500,</a:t>
            </a:r>
          </a:p>
          <a:p>
            <a:pPr>
              <a:lnSpc>
                <a:spcPct val="107000"/>
              </a:lnSpc>
            </a:pP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a:solidFill>
                  <a:srgbClr val="C55A11"/>
                </a:solidFill>
                <a:latin typeface="Calibri" panose="020F0502020204030204" pitchFamily="34" charset="0"/>
                <a:ea typeface="Calibri" panose="020F0502020204030204" pitchFamily="34" charset="0"/>
                <a:cs typeface="Times New Roman" panose="02020603050405020304" pitchFamily="18" charset="0"/>
              </a:rPr>
              <a:t>"error"</a:t>
            </a:r>
            <a:r>
              <a:rPr lang="en-US" sz="1600" dirty="0">
                <a:latin typeface="Calibri" panose="020F0502020204030204" pitchFamily="34" charset="0"/>
                <a:ea typeface="Calibri" panose="020F0502020204030204" pitchFamily="34" charset="0"/>
                <a:cs typeface="Times New Roman" panose="02020603050405020304" pitchFamily="18" charset="0"/>
              </a:rPr>
              <a:t>: "Internal Server Error",</a:t>
            </a:r>
          </a:p>
          <a:p>
            <a:pPr>
              <a:lnSpc>
                <a:spcPct val="107000"/>
              </a:lnSpc>
            </a:pPr>
            <a:r>
              <a:rPr lang="en-US" sz="1600" dirty="0">
                <a:solidFill>
                  <a:srgbClr val="C55A11"/>
                </a:solidFill>
                <a:latin typeface="Calibri" panose="020F0502020204030204" pitchFamily="34" charset="0"/>
                <a:ea typeface="Calibri" panose="020F0502020204030204" pitchFamily="34" charset="0"/>
                <a:cs typeface="Times New Roman" panose="02020603050405020304" pitchFamily="18" charset="0"/>
              </a:rPr>
              <a:t>  "message"</a:t>
            </a:r>
            <a:r>
              <a:rPr lang="en-US" sz="1600" dirty="0">
                <a:latin typeface="Calibri" panose="020F0502020204030204" pitchFamily="34" charset="0"/>
                <a:ea typeface="Calibri" panose="020F0502020204030204" pitchFamily="34" charset="0"/>
                <a:cs typeface="Times New Roman" panose="02020603050405020304" pitchFamily="18" charset="0"/>
              </a:rPr>
              <a:t>: "Item with id 1 not found",</a:t>
            </a:r>
          </a:p>
          <a:p>
            <a:pPr>
              <a:lnSpc>
                <a:spcPct val="107000"/>
              </a:lnSpc>
            </a:pP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a:solidFill>
                  <a:srgbClr val="C55A11"/>
                </a:solidFill>
                <a:latin typeface="Calibri" panose="020F0502020204030204" pitchFamily="34" charset="0"/>
                <a:ea typeface="Calibri" panose="020F0502020204030204" pitchFamily="34" charset="0"/>
                <a:cs typeface="Times New Roman" panose="02020603050405020304" pitchFamily="18" charset="0"/>
              </a:rPr>
              <a:t>"path"</a:t>
            </a:r>
            <a:r>
              <a:rPr lang="en-US" sz="1600" dirty="0">
                <a:latin typeface="Calibri" panose="020F0502020204030204" pitchFamily="34" charset="0"/>
                <a:ea typeface="Calibri" panose="020F0502020204030204" pitchFamily="34" charset="0"/>
                <a:cs typeface="Times New Roman" panose="02020603050405020304" pitchFamily="18" charset="0"/>
              </a:rPr>
              <a:t>: "/student/1"</a:t>
            </a:r>
          </a:p>
          <a:p>
            <a:pPr>
              <a:lnSpc>
                <a:spcPct val="107000"/>
              </a:lnSpc>
            </a:pPr>
            <a:r>
              <a:rPr lang="en-US" sz="1600" dirty="0">
                <a:latin typeface="Calibri" panose="020F0502020204030204" pitchFamily="34" charset="0"/>
                <a:ea typeface="Calibri" panose="020F0502020204030204" pitchFamily="34" charset="0"/>
                <a:cs typeface="Times New Roman" panose="02020603050405020304" pitchFamily="18"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236220" y="1718792"/>
            <a:ext cx="3444240" cy="1661417"/>
          </a:xfrm>
          <a:prstGeom prst="rect">
            <a:avLst/>
          </a:prstGeom>
          <a:ln>
            <a:solidFill>
              <a:srgbClr val="FF0000"/>
            </a:solidFill>
          </a:ln>
        </p:spPr>
        <p:txBody>
          <a:bodyPr wrap="square">
            <a:spAutoFit/>
          </a:bodyPr>
          <a:lstStyle/>
          <a:p>
            <a:pPr>
              <a:lnSpc>
                <a:spcPct val="107000"/>
              </a:lnSpc>
            </a:pPr>
            <a:r>
              <a:rPr lang="en-US" sz="1600" dirty="0">
                <a:latin typeface="Calibri" panose="020F0502020204030204" pitchFamily="34" charset="0"/>
                <a:ea typeface="Calibri" panose="020F0502020204030204" pitchFamily="34" charset="0"/>
                <a:cs typeface="Times New Roman" panose="02020603050405020304" pitchFamily="18" charset="0"/>
              </a:rPr>
              <a:t>server:</a:t>
            </a:r>
          </a:p>
          <a:p>
            <a:pPr>
              <a:lnSpc>
                <a:spcPct val="107000"/>
              </a:lnSpc>
            </a:pPr>
            <a:r>
              <a:rPr lang="en-US" sz="1600" dirty="0">
                <a:latin typeface="Calibri" panose="020F0502020204030204" pitchFamily="34" charset="0"/>
                <a:ea typeface="Calibri" panose="020F0502020204030204" pitchFamily="34" charset="0"/>
                <a:cs typeface="Times New Roman" panose="02020603050405020304" pitchFamily="18" charset="0"/>
              </a:rPr>
              <a:t>  error:</a:t>
            </a:r>
          </a:p>
          <a:p>
            <a:pPr>
              <a:lnSpc>
                <a:spcPct val="107000"/>
              </a:lnSpc>
            </a:pPr>
            <a:r>
              <a:rPr lang="en-US" sz="1600" dirty="0">
                <a:latin typeface="Calibri" panose="020F0502020204030204" pitchFamily="34" charset="0"/>
                <a:ea typeface="Calibri" panose="020F0502020204030204" pitchFamily="34" charset="0"/>
                <a:cs typeface="Times New Roman" panose="02020603050405020304" pitchFamily="18" charset="0"/>
              </a:rPr>
              <a:t>  include-message: always</a:t>
            </a:r>
          </a:p>
          <a:p>
            <a:pPr>
              <a:lnSpc>
                <a:spcPct val="107000"/>
              </a:lnSpc>
            </a:pPr>
            <a:r>
              <a:rPr lang="en-US" sz="1600" dirty="0">
                <a:latin typeface="Calibri" panose="020F0502020204030204" pitchFamily="34" charset="0"/>
                <a:ea typeface="Calibri" panose="020F0502020204030204" pitchFamily="34" charset="0"/>
                <a:cs typeface="Times New Roman" panose="02020603050405020304" pitchFamily="18" charset="0"/>
              </a:rPr>
              <a:t>  include-binding-errors: always</a:t>
            </a:r>
          </a:p>
          <a:p>
            <a:pPr>
              <a:lnSpc>
                <a:spcPct val="107000"/>
              </a:lnSpc>
            </a:pPr>
            <a:r>
              <a:rPr lang="en-US" sz="1600" dirty="0">
                <a:latin typeface="Calibri" panose="020F0502020204030204" pitchFamily="34" charset="0"/>
                <a:ea typeface="Calibri" panose="020F0502020204030204" pitchFamily="34" charset="0"/>
                <a:cs typeface="Times New Roman" panose="02020603050405020304" pitchFamily="18" charset="0"/>
              </a:rPr>
              <a:t>  include-</a:t>
            </a:r>
            <a:r>
              <a:rPr lang="en-US" sz="1600" dirty="0" err="1">
                <a:latin typeface="Calibri" panose="020F0502020204030204" pitchFamily="34" charset="0"/>
                <a:ea typeface="Calibri" panose="020F0502020204030204" pitchFamily="34" charset="0"/>
                <a:cs typeface="Times New Roman" panose="02020603050405020304" pitchFamily="18" charset="0"/>
              </a:rPr>
              <a:t>stacktrace</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on_trace_param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alibri" panose="020F0502020204030204" pitchFamily="34" charset="0"/>
                <a:ea typeface="Calibri" panose="020F0502020204030204" pitchFamily="34" charset="0"/>
                <a:cs typeface="Times New Roman" panose="02020603050405020304" pitchFamily="18" charset="0"/>
              </a:rPr>
              <a:t>  include-exception: false</a:t>
            </a:r>
          </a:p>
        </p:txBody>
      </p:sp>
      <p:sp>
        <p:nvSpPr>
          <p:cNvPr id="2" name="Rectangle 1"/>
          <p:cNvSpPr/>
          <p:nvPr/>
        </p:nvSpPr>
        <p:spPr>
          <a:xfrm>
            <a:off x="4114800" y="2378720"/>
            <a:ext cx="4732020" cy="646331"/>
          </a:xfrm>
          <a:prstGeom prst="rect">
            <a:avLst/>
          </a:prstGeom>
        </p:spPr>
        <p:txBody>
          <a:bodyPr wrap="square">
            <a:spAutoFit/>
          </a:bodyPr>
          <a:lstStyle/>
          <a:p>
            <a:pPr algn="just"/>
            <a:r>
              <a:rPr lang="vi-VN"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Khi gọi lại product API với id không hợp lệ, sẽ nhận được phản hồi sau:</a:t>
            </a:r>
            <a:endPar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318056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vi-VN" altLang="en-US" sz="2200" dirty="0"/>
              <a:t>CÁC CHÚ THÍCH XỬ LÝ NGOẠI LỆ </a:t>
            </a:r>
            <a:endParaRPr lang="en-US" altLang="en-US" sz="2200" dirty="0"/>
          </a:p>
        </p:txBody>
      </p:sp>
      <p:sp>
        <p:nvSpPr>
          <p:cNvPr id="3" name="Rectangle 2"/>
          <p:cNvSpPr/>
          <p:nvPr/>
        </p:nvSpPr>
        <p:spPr>
          <a:xfrm>
            <a:off x="167640" y="1302126"/>
            <a:ext cx="8564880" cy="1984518"/>
          </a:xfrm>
          <a:prstGeom prst="rect">
            <a:avLst/>
          </a:prstGeom>
        </p:spPr>
        <p:txBody>
          <a:bodyPr wrap="square">
            <a:spAutoFit/>
          </a:bodyPr>
          <a:lstStyle/>
          <a:p>
            <a:pPr>
              <a:lnSpc>
                <a:spcPct val="107000"/>
              </a:lnSpc>
              <a:spcAft>
                <a:spcPts val="780"/>
              </a:spcAft>
            </a:pP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ResponseStatus</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Cho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phép</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chỉnh</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sửa</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trạng</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thái</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HTTP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của</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phản</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hồi</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p>
          <a:p>
            <a:pPr>
              <a:lnSpc>
                <a:spcPct val="107000"/>
              </a:lnSpc>
              <a:spcAft>
                <a:spcPts val="780"/>
              </a:spcAft>
            </a:pPr>
            <a:r>
              <a:rPr lang="vi-VN"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Áp dụng:</a:t>
            </a:r>
          </a:p>
          <a:p>
            <a:pPr>
              <a:lnSpc>
                <a:spcPct val="107000"/>
              </a:lnSpc>
              <a:spcAft>
                <a:spcPts val="780"/>
              </a:spcAft>
            </a:pP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a:t>
            </a:r>
            <a:r>
              <a:rPr lang="vi-VN"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Trên chính lớp ngoại lệ</a:t>
            </a:r>
          </a:p>
          <a:p>
            <a:pPr>
              <a:lnSpc>
                <a:spcPct val="107000"/>
              </a:lnSpc>
              <a:spcAft>
                <a:spcPts val="780"/>
              </a:spcAft>
            </a:pP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a:t>
            </a:r>
            <a:r>
              <a:rPr lang="vi-VN"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Cùng với chú thích @ExceptionHandler trên các phương thức</a:t>
            </a:r>
          </a:p>
          <a:p>
            <a:pPr>
              <a:lnSpc>
                <a:spcPct val="107000"/>
              </a:lnSpc>
              <a:spcAft>
                <a:spcPts val="780"/>
              </a:spcAft>
            </a:pP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vi-VN"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Cùng với chú thích @ControllerAdvice trên các lớp</a:t>
            </a:r>
            <a:endPar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2756534" y="3289599"/>
            <a:ext cx="3263265" cy="1759604"/>
          </a:xfrm>
          <a:prstGeom prst="rect">
            <a:avLst/>
          </a:prstGeom>
        </p:spPr>
      </p:pic>
    </p:spTree>
    <p:extLst>
      <p:ext uri="{BB962C8B-B14F-4D97-AF65-F5344CB8AC3E}">
        <p14:creationId xmlns:p14="http://schemas.microsoft.com/office/powerpoint/2010/main" val="11529729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vi-VN" altLang="en-US" sz="2200" dirty="0"/>
              <a:t>CÁC CHÚ THÍCH XỬ LÝ NGOẠI LỆ </a:t>
            </a:r>
            <a:endParaRPr lang="en-US" altLang="en-US" sz="2200" dirty="0"/>
          </a:p>
        </p:txBody>
      </p:sp>
      <p:sp>
        <p:nvSpPr>
          <p:cNvPr id="3" name="Rectangle 2"/>
          <p:cNvSpPr/>
          <p:nvPr/>
        </p:nvSpPr>
        <p:spPr>
          <a:xfrm>
            <a:off x="144780" y="1225926"/>
            <a:ext cx="8564880" cy="1486817"/>
          </a:xfrm>
          <a:prstGeom prst="rect">
            <a:avLst/>
          </a:prstGeom>
        </p:spPr>
        <p:txBody>
          <a:bodyPr wrap="square">
            <a:spAutoFit/>
          </a:bodyPr>
          <a:lstStyle/>
          <a:p>
            <a:pPr>
              <a:lnSpc>
                <a:spcPct val="107000"/>
              </a:lnSpc>
              <a:spcBef>
                <a:spcPts val="300"/>
              </a:spcBef>
              <a:spcAft>
                <a:spcPts val="300"/>
              </a:spcAft>
            </a:pPr>
            <a:r>
              <a:rPr lang="vi-VN"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@ExceptionHandler</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Đ</a:t>
            </a:r>
            <a:r>
              <a:rPr lang="vi-VN"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ưa ra nhiều sự linh hoạt trong việc xử lý các ngoại lệ.</a:t>
            </a:r>
            <a:endPar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pPr>
            <a:r>
              <a:rPr lang="vi-VN"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Áp dụng:</a:t>
            </a:r>
          </a:p>
          <a:p>
            <a:pPr>
              <a:lnSpc>
                <a:spcPct val="107000"/>
              </a:lnSpc>
              <a:spcBef>
                <a:spcPts val="300"/>
              </a:spcBef>
              <a:spcAft>
                <a:spcPts val="300"/>
              </a:spcAft>
            </a:pP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Dùng</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với</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vi-VN"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phương thức trong chính controller </a:t>
            </a:r>
            <a:endPar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pP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Dùng</a:t>
            </a:r>
            <a:r>
              <a:rPr lang="vi-VN"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trong lớp @ControllerAdvic</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e</a:t>
            </a:r>
          </a:p>
        </p:txBody>
      </p:sp>
      <p:pic>
        <p:nvPicPr>
          <p:cNvPr id="2" name="Picture 1"/>
          <p:cNvPicPr>
            <a:picLocks noChangeAspect="1"/>
          </p:cNvPicPr>
          <p:nvPr/>
        </p:nvPicPr>
        <p:blipFill rotWithShape="1">
          <a:blip r:embed="rId3"/>
          <a:srcRect l="6171" t="20986" r="6355" b="20287"/>
          <a:stretch/>
        </p:blipFill>
        <p:spPr>
          <a:xfrm>
            <a:off x="2567939" y="2781300"/>
            <a:ext cx="3808445" cy="2362200"/>
          </a:xfrm>
          <a:prstGeom prst="rect">
            <a:avLst/>
          </a:prstGeom>
        </p:spPr>
      </p:pic>
    </p:spTree>
    <p:extLst>
      <p:ext uri="{BB962C8B-B14F-4D97-AF65-F5344CB8AC3E}">
        <p14:creationId xmlns:p14="http://schemas.microsoft.com/office/powerpoint/2010/main" val="156333940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vi-VN" altLang="en-US" sz="2200" dirty="0"/>
              <a:t>CÁC CHÚ THÍCH XỬ LÝ NGOẠI LỆ </a:t>
            </a:r>
            <a:endParaRPr lang="en-US" altLang="en-US" sz="2200" dirty="0"/>
          </a:p>
        </p:txBody>
      </p:sp>
      <p:sp>
        <p:nvSpPr>
          <p:cNvPr id="3" name="Rectangle 2"/>
          <p:cNvSpPr/>
          <p:nvPr/>
        </p:nvSpPr>
        <p:spPr>
          <a:xfrm>
            <a:off x="144780" y="1225926"/>
            <a:ext cx="8564880" cy="1881925"/>
          </a:xfrm>
          <a:prstGeom prst="rect">
            <a:avLst/>
          </a:prstGeom>
        </p:spPr>
        <p:txBody>
          <a:bodyPr wrap="square">
            <a:spAutoFit/>
          </a:bodyPr>
          <a:lstStyle/>
          <a:p>
            <a:pPr>
              <a:lnSpc>
                <a:spcPct val="107000"/>
              </a:lnSpc>
              <a:spcBef>
                <a:spcPts val="300"/>
              </a:spcBef>
              <a:spcAft>
                <a:spcPts val="300"/>
              </a:spcAft>
            </a:pPr>
            <a:r>
              <a:rPr lang="vi-VN"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@ControllerAdvice </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S</a:t>
            </a:r>
            <a:r>
              <a:rPr lang="vi-VN"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ử dụng để quản lý xử lý </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n</a:t>
            </a:r>
            <a:r>
              <a:rPr lang="vi-VN"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goại lệ trong ứng dụng Spring. </a:t>
            </a:r>
            <a:endPar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pPr>
            <a:r>
              <a:rPr lang="vi-VN"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Áp dụng:</a:t>
            </a:r>
          </a:p>
          <a:p>
            <a:pPr>
              <a:lnSpc>
                <a:spcPct val="107000"/>
              </a:lnSpc>
              <a:spcBef>
                <a:spcPts val="300"/>
              </a:spcBef>
              <a:spcAft>
                <a:spcPts val="300"/>
              </a:spcAft>
            </a:pP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Dùng</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với</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vi-VN"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phương thức </a:t>
            </a:r>
            <a:endPar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pP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Dùng</a:t>
            </a:r>
            <a:r>
              <a:rPr lang="vi-VN"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trong lớp </a:t>
            </a:r>
            <a:endPar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pP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Dùng</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với</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một</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hoặc</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nhiều</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Controller</a:t>
            </a:r>
          </a:p>
        </p:txBody>
      </p:sp>
      <p:pic>
        <p:nvPicPr>
          <p:cNvPr id="5" name="Picture 4"/>
          <p:cNvPicPr>
            <a:picLocks noChangeAspect="1"/>
          </p:cNvPicPr>
          <p:nvPr/>
        </p:nvPicPr>
        <p:blipFill>
          <a:blip r:embed="rId3"/>
          <a:stretch>
            <a:fillRect/>
          </a:stretch>
        </p:blipFill>
        <p:spPr>
          <a:xfrm>
            <a:off x="2689860" y="3233452"/>
            <a:ext cx="3284220" cy="1765268"/>
          </a:xfrm>
          <a:prstGeom prst="rect">
            <a:avLst/>
          </a:prstGeom>
        </p:spPr>
      </p:pic>
    </p:spTree>
    <p:extLst>
      <p:ext uri="{BB962C8B-B14F-4D97-AF65-F5344CB8AC3E}">
        <p14:creationId xmlns:p14="http://schemas.microsoft.com/office/powerpoint/2010/main" val="41869351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vi-VN" altLang="en-US" sz="2200" dirty="0"/>
              <a:t>CÁC CHÚ THÍCH XỬ LÝ NGOẠI LỆ </a:t>
            </a:r>
            <a:endParaRPr lang="en-US" altLang="en-US" sz="2200" dirty="0"/>
          </a:p>
        </p:txBody>
      </p:sp>
      <p:sp>
        <p:nvSpPr>
          <p:cNvPr id="3" name="Rectangle 2"/>
          <p:cNvSpPr/>
          <p:nvPr/>
        </p:nvSpPr>
        <p:spPr>
          <a:xfrm>
            <a:off x="144780" y="1225926"/>
            <a:ext cx="8564880" cy="1135311"/>
          </a:xfrm>
          <a:prstGeom prst="rect">
            <a:avLst/>
          </a:prstGeom>
        </p:spPr>
        <p:txBody>
          <a:bodyPr wrap="square">
            <a:spAutoFit/>
          </a:bodyPr>
          <a:lstStyle/>
          <a:p>
            <a:pPr>
              <a:lnSpc>
                <a:spcPct val="107000"/>
              </a:lnSpc>
              <a:spcBef>
                <a:spcPts val="300"/>
              </a:spcBef>
              <a:spcAft>
                <a:spcPts val="300"/>
              </a:spcAft>
            </a:pPr>
            <a:r>
              <a:rPr lang="vi-VN"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@restcontrolleradvice</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p>
          <a:p>
            <a:pPr>
              <a:lnSpc>
                <a:spcPct val="107000"/>
              </a:lnSpc>
              <a:spcBef>
                <a:spcPts val="300"/>
              </a:spcBef>
              <a:spcAft>
                <a:spcPts val="300"/>
              </a:spcAft>
            </a:pP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S</a:t>
            </a:r>
            <a:r>
              <a:rPr lang="vi-VN"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ử dụng để quản lý xử lý </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n</a:t>
            </a:r>
            <a:r>
              <a:rPr lang="vi-VN"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goại lệ trong ứng dụng Spring</a:t>
            </a:r>
            <a:endPar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pP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Là</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cách</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kết</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hợp</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giữa</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ControllerAdvice</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và</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ResponseBody</a:t>
            </a:r>
            <a:endPar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2324099" y="2575560"/>
            <a:ext cx="3697995" cy="2019300"/>
          </a:xfrm>
          <a:prstGeom prst="rect">
            <a:avLst/>
          </a:prstGeom>
        </p:spPr>
      </p:pic>
    </p:spTree>
    <p:extLst>
      <p:ext uri="{BB962C8B-B14F-4D97-AF65-F5344CB8AC3E}">
        <p14:creationId xmlns:p14="http://schemas.microsoft.com/office/powerpoint/2010/main" val="17212146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vi-VN" altLang="en-US" sz="2200" dirty="0"/>
              <a:t>CÁC CHÚ THÍCH XỬ LÝ NGOẠI LỆ </a:t>
            </a:r>
            <a:endParaRPr lang="en-US" altLang="en-US" sz="2200" dirty="0"/>
          </a:p>
        </p:txBody>
      </p:sp>
      <p:sp>
        <p:nvSpPr>
          <p:cNvPr id="3" name="Rectangle 2"/>
          <p:cNvSpPr/>
          <p:nvPr/>
        </p:nvSpPr>
        <p:spPr>
          <a:xfrm>
            <a:off x="160020" y="1241166"/>
            <a:ext cx="8564880" cy="366895"/>
          </a:xfrm>
          <a:prstGeom prst="rect">
            <a:avLst/>
          </a:prstGeom>
        </p:spPr>
        <p:txBody>
          <a:bodyPr wrap="square">
            <a:spAutoFit/>
          </a:bodyPr>
          <a:lstStyle/>
          <a:p>
            <a:pPr>
              <a:lnSpc>
                <a:spcPct val="107000"/>
              </a:lnSpc>
              <a:spcAft>
                <a:spcPts val="780"/>
              </a:spcAft>
            </a:pP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Ví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dụ</a:t>
            </a:r>
            <a:endPar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3"/>
          <a:stretch>
            <a:fillRect/>
          </a:stretch>
        </p:blipFill>
        <p:spPr>
          <a:xfrm>
            <a:off x="331121" y="2354580"/>
            <a:ext cx="3970471" cy="2492910"/>
          </a:xfrm>
          <a:prstGeom prst="rect">
            <a:avLst/>
          </a:prstGeom>
          <a:solidFill>
            <a:srgbClr val="C00000"/>
          </a:solidFill>
          <a:ln>
            <a:solidFill>
              <a:srgbClr val="FF0000"/>
            </a:solidFill>
          </a:ln>
        </p:spPr>
      </p:pic>
      <p:sp>
        <p:nvSpPr>
          <p:cNvPr id="12" name="Rectangle 11"/>
          <p:cNvSpPr/>
          <p:nvPr/>
        </p:nvSpPr>
        <p:spPr>
          <a:xfrm>
            <a:off x="236220" y="1637407"/>
            <a:ext cx="4602480" cy="388696"/>
          </a:xfrm>
          <a:prstGeom prst="rect">
            <a:avLst/>
          </a:prstGeom>
        </p:spPr>
        <p:txBody>
          <a:bodyPr wrap="square">
            <a:spAutoFit/>
          </a:bodyPr>
          <a:lstStyle/>
          <a:p>
            <a:pPr>
              <a:lnSpc>
                <a:spcPct val="107000"/>
              </a:lnSpc>
              <a:spcAft>
                <a:spcPts val="780"/>
              </a:spcAft>
            </a:pP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Lớp</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Student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chứa</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thông</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tin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sinh</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viên</a:t>
            </a:r>
            <a:endPar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p:txBody>
      </p:sp>
      <p:sp>
        <p:nvSpPr>
          <p:cNvPr id="13" name="Rectangle 12"/>
          <p:cNvSpPr/>
          <p:nvPr/>
        </p:nvSpPr>
        <p:spPr>
          <a:xfrm>
            <a:off x="4381500" y="1616720"/>
            <a:ext cx="4594860" cy="646331"/>
          </a:xfrm>
          <a:prstGeom prst="rect">
            <a:avLst/>
          </a:prstGeom>
        </p:spPr>
        <p:txBody>
          <a:bodyPr wrap="square">
            <a:spAutoFit/>
          </a:bodyPr>
          <a:lstStyle/>
          <a:p>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Lớp</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ErrorMessage</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để</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chứa</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thông</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tin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trả</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về</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cho</a:t>
            </a: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Client</a:t>
            </a:r>
            <a:r>
              <a:rPr lang="en-US" dirty="0"/>
              <a:t>.</a:t>
            </a:r>
          </a:p>
        </p:txBody>
      </p:sp>
      <p:pic>
        <p:nvPicPr>
          <p:cNvPr id="14" name="Picture 13"/>
          <p:cNvPicPr>
            <a:picLocks noChangeAspect="1"/>
          </p:cNvPicPr>
          <p:nvPr/>
        </p:nvPicPr>
        <p:blipFill rotWithShape="1">
          <a:blip r:embed="rId4"/>
          <a:srcRect l="1157"/>
          <a:stretch/>
        </p:blipFill>
        <p:spPr>
          <a:xfrm>
            <a:off x="4518661" y="2362199"/>
            <a:ext cx="4495799" cy="2187006"/>
          </a:xfrm>
          <a:prstGeom prst="rect">
            <a:avLst/>
          </a:prstGeom>
          <a:ln>
            <a:solidFill>
              <a:srgbClr val="FF0000"/>
            </a:solidFill>
          </a:ln>
        </p:spPr>
      </p:pic>
    </p:spTree>
    <p:extLst>
      <p:ext uri="{BB962C8B-B14F-4D97-AF65-F5344CB8AC3E}">
        <p14:creationId xmlns:p14="http://schemas.microsoft.com/office/powerpoint/2010/main" val="20622120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vi-VN" altLang="en-US" sz="2200" dirty="0"/>
              <a:t>CÁC CHÚ THÍCH XỬ LÝ NGOẠI LỆ </a:t>
            </a:r>
            <a:endParaRPr lang="en-US" altLang="en-US" sz="2200" dirty="0"/>
          </a:p>
        </p:txBody>
      </p:sp>
      <p:sp>
        <p:nvSpPr>
          <p:cNvPr id="3" name="Rectangle 2"/>
          <p:cNvSpPr/>
          <p:nvPr/>
        </p:nvSpPr>
        <p:spPr>
          <a:xfrm>
            <a:off x="144780" y="1225926"/>
            <a:ext cx="8564880" cy="366895"/>
          </a:xfrm>
          <a:prstGeom prst="rect">
            <a:avLst/>
          </a:prstGeom>
        </p:spPr>
        <p:txBody>
          <a:bodyPr wrap="square">
            <a:spAutoFit/>
          </a:bodyPr>
          <a:lstStyle/>
          <a:p>
            <a:pPr>
              <a:lnSpc>
                <a:spcPct val="107000"/>
              </a:lnSpc>
              <a:spcAft>
                <a:spcPts val="780"/>
              </a:spcAft>
            </a:pP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Ví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dụ</a:t>
            </a:r>
            <a:endPar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p:txBody>
      </p:sp>
      <p:sp>
        <p:nvSpPr>
          <p:cNvPr id="12" name="Rectangle 11"/>
          <p:cNvSpPr/>
          <p:nvPr/>
        </p:nvSpPr>
        <p:spPr>
          <a:xfrm>
            <a:off x="182880" y="1538347"/>
            <a:ext cx="7757160" cy="336439"/>
          </a:xfrm>
          <a:prstGeom prst="rect">
            <a:avLst/>
          </a:prstGeom>
        </p:spPr>
        <p:txBody>
          <a:bodyPr wrap="square">
            <a:spAutoFit/>
          </a:bodyPr>
          <a:lstStyle/>
          <a:p>
            <a:pPr>
              <a:lnSpc>
                <a:spcPct val="107000"/>
              </a:lnSpc>
              <a:spcAft>
                <a:spcPts val="780"/>
              </a:spcAft>
            </a:pP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Lớp</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ApiExceptionHandler</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để</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đưa</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thông</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tin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lỗi</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lên</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Client</a:t>
            </a:r>
          </a:p>
        </p:txBody>
      </p:sp>
      <p:pic>
        <p:nvPicPr>
          <p:cNvPr id="2" name="Picture 1"/>
          <p:cNvPicPr>
            <a:picLocks noChangeAspect="1"/>
          </p:cNvPicPr>
          <p:nvPr/>
        </p:nvPicPr>
        <p:blipFill>
          <a:blip r:embed="rId3"/>
          <a:stretch>
            <a:fillRect/>
          </a:stretch>
        </p:blipFill>
        <p:spPr>
          <a:xfrm>
            <a:off x="1393859" y="1969584"/>
            <a:ext cx="5723221" cy="3108519"/>
          </a:xfrm>
          <a:prstGeom prst="rect">
            <a:avLst/>
          </a:prstGeom>
          <a:ln>
            <a:solidFill>
              <a:srgbClr val="FF0000"/>
            </a:solidFill>
          </a:ln>
        </p:spPr>
      </p:pic>
    </p:spTree>
    <p:extLst>
      <p:ext uri="{BB962C8B-B14F-4D97-AF65-F5344CB8AC3E}">
        <p14:creationId xmlns:p14="http://schemas.microsoft.com/office/powerpoint/2010/main" val="42115301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vi-VN" altLang="en-US" sz="2200" dirty="0"/>
              <a:t>CÁC CHÚ THÍCH XỬ LÝ NGOẠI LỆ </a:t>
            </a:r>
            <a:endParaRPr lang="en-US" altLang="en-US" sz="2200" dirty="0"/>
          </a:p>
        </p:txBody>
      </p:sp>
      <p:sp>
        <p:nvSpPr>
          <p:cNvPr id="3" name="Rectangle 2"/>
          <p:cNvSpPr/>
          <p:nvPr/>
        </p:nvSpPr>
        <p:spPr>
          <a:xfrm>
            <a:off x="144780" y="1177801"/>
            <a:ext cx="8564880" cy="366895"/>
          </a:xfrm>
          <a:prstGeom prst="rect">
            <a:avLst/>
          </a:prstGeom>
        </p:spPr>
        <p:txBody>
          <a:bodyPr wrap="square">
            <a:spAutoFit/>
          </a:bodyPr>
          <a:lstStyle/>
          <a:p>
            <a:pPr>
              <a:lnSpc>
                <a:spcPct val="107000"/>
              </a:lnSpc>
              <a:spcAft>
                <a:spcPts val="780"/>
              </a:spcAft>
            </a:pPr>
            <a:r>
              <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Ví </a:t>
            </a:r>
            <a:r>
              <a:rPr lang="en-US" sz="18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dụ</a:t>
            </a:r>
            <a:endParaRPr lang="en-US" sz="18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p:txBody>
      </p:sp>
      <p:sp>
        <p:nvSpPr>
          <p:cNvPr id="12" name="Rectangle 11"/>
          <p:cNvSpPr/>
          <p:nvPr/>
        </p:nvSpPr>
        <p:spPr>
          <a:xfrm>
            <a:off x="182880" y="1499847"/>
            <a:ext cx="7757160" cy="355803"/>
          </a:xfrm>
          <a:prstGeom prst="rect">
            <a:avLst/>
          </a:prstGeom>
        </p:spPr>
        <p:txBody>
          <a:bodyPr wrap="square">
            <a:spAutoFit/>
          </a:bodyPr>
          <a:lstStyle/>
          <a:p>
            <a:pPr>
              <a:lnSpc>
                <a:spcPct val="107000"/>
              </a:lnSpc>
              <a:spcAft>
                <a:spcPts val="780"/>
              </a:spcAft>
            </a:pPr>
            <a:r>
              <a:rPr lang="en-US" sz="1600" dirty="0" err="1">
                <a:solidFill>
                  <a:srgbClr val="343A40"/>
                </a:solidFill>
                <a:latin typeface="Segoe UI" panose="020B0502040204020203" pitchFamily="34" charset="0"/>
                <a:ea typeface="Times New Roman" panose="02020603050405020304" pitchFamily="18" charset="0"/>
                <a:cs typeface="Times New Roman" panose="02020603050405020304" pitchFamily="18" charset="0"/>
              </a:rPr>
              <a:t>Lớp</a:t>
            </a:r>
            <a:r>
              <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t>RestApiController</a:t>
            </a:r>
            <a:r>
              <a:rPr lang="en-US" sz="1600" dirty="0"/>
              <a:t> </a:t>
            </a:r>
            <a:endParaRPr lang="en-US"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1690016" y="1806300"/>
            <a:ext cx="6058321" cy="3229989"/>
          </a:xfrm>
          <a:prstGeom prst="rect">
            <a:avLst/>
          </a:prstGeom>
          <a:solidFill>
            <a:srgbClr val="C00000"/>
          </a:solidFill>
          <a:ln>
            <a:solidFill>
              <a:srgbClr val="FF0000"/>
            </a:solidFill>
          </a:ln>
        </p:spPr>
      </p:pic>
    </p:spTree>
    <p:extLst>
      <p:ext uri="{BB962C8B-B14F-4D97-AF65-F5344CB8AC3E}">
        <p14:creationId xmlns:p14="http://schemas.microsoft.com/office/powerpoint/2010/main" val="3542178825"/>
      </p:ext>
    </p:extLst>
  </p:cSld>
  <p:clrMapOvr>
    <a:masterClrMapping/>
  </p:clrMapOvr>
</p:sld>
</file>

<file path=ppt/theme/theme1.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6215</TotalTime>
  <Words>5573</Words>
  <Application>Microsoft Office PowerPoint</Application>
  <PresentationFormat>On-screen Show (16:9)</PresentationFormat>
  <Paragraphs>640</Paragraphs>
  <Slides>102</Slides>
  <Notes>38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102</vt:i4>
      </vt:variant>
    </vt:vector>
  </HeadingPairs>
  <TitlesOfParts>
    <vt:vector size="112" baseType="lpstr">
      <vt:lpstr>Alfa Slab One</vt:lpstr>
      <vt:lpstr>Arial</vt:lpstr>
      <vt:lpstr>Calibri</vt:lpstr>
      <vt:lpstr>Consolas</vt:lpstr>
      <vt:lpstr>Helvetica</vt:lpstr>
      <vt:lpstr>IBMPlexMono,  Courier New</vt:lpstr>
      <vt:lpstr>Proxima Nova</vt:lpstr>
      <vt:lpstr>Segoe UI</vt:lpstr>
      <vt:lpstr>Symbol</vt:lpstr>
      <vt:lpstr>Gameday</vt:lpstr>
      <vt:lpstr>TRUY CẬP DỮ LIỆU VỚI SPRING BOOT</vt:lpstr>
      <vt:lpstr>Mục tiêu bài học</vt:lpstr>
      <vt:lpstr>Giới thiệu truy cập dữ liệu</vt:lpstr>
      <vt:lpstr>JDBC</vt:lpstr>
      <vt:lpstr>LUỒNG JDBC</vt:lpstr>
      <vt:lpstr>LUỒNG JDBC</vt:lpstr>
      <vt:lpstr>JDBC API</vt:lpstr>
      <vt:lpstr> APIJ DBC</vt:lpstr>
      <vt:lpstr>CÁC LỚP VÀ CÁC GIAO DIỆN</vt:lpstr>
      <vt:lpstr>CÁC LOẠI TRÌNH ĐIỀU KHIỂN JDBC</vt:lpstr>
      <vt:lpstr>CÁC LOẠI TRÌNH ĐIỀU KHIỂN JDBC</vt:lpstr>
      <vt:lpstr>CÁC LOẠI TRÌNH ĐIỀU KHIỂN JDBC</vt:lpstr>
      <vt:lpstr>CÁC LOẠI TRÌNH ĐIỀU KHIỂN JDBC</vt:lpstr>
      <vt:lpstr>Spring Boot kết nối với cơ sở dữ liệu MySQL</vt:lpstr>
      <vt:lpstr>KẾT NỐI VỚI MYSQL</vt:lpstr>
      <vt:lpstr>KẾT NỐI VỚI MYSQL</vt:lpstr>
      <vt:lpstr>KẾT NỐI VỚI MYSQL</vt:lpstr>
      <vt:lpstr>KẾT NỐI VỚI MYSQL</vt:lpstr>
      <vt:lpstr>Entity</vt:lpstr>
      <vt:lpstr>TÍNH CHẤT CỦA THỰC THỂ</vt:lpstr>
      <vt:lpstr>SIÊU DỮ LIỆU THỰC THỂ </vt:lpstr>
      <vt:lpstr>YÊU CẦU ĐỐI VỚI CÁC LỚP THỰC THỂ</vt:lpstr>
      <vt:lpstr>TẠO THỰC THỂ</vt:lpstr>
      <vt:lpstr>TẠO THỰC THỂ</vt:lpstr>
      <vt:lpstr>TẠO THỰC THỂ</vt:lpstr>
      <vt:lpstr>TẠO THỰC THỂ</vt:lpstr>
      <vt:lpstr>TẠO THỰC THỂ</vt:lpstr>
      <vt:lpstr>TẠO THỰC THỂ</vt:lpstr>
      <vt:lpstr>TẠO THỰC THỂ</vt:lpstr>
      <vt:lpstr>TẠO THỰC THỂ</vt:lpstr>
      <vt:lpstr>KIỀU DỮ LIỆU CỦA CÁC THUỘC TÍNH</vt:lpstr>
      <vt:lpstr>TRƯỜNG LIÊN TỤC</vt:lpstr>
      <vt:lpstr>KHÓA CHÍNH </vt:lpstr>
      <vt:lpstr>KHÓA CHÍNH </vt:lpstr>
      <vt:lpstr>KHÓA CHÍNH </vt:lpstr>
      <vt:lpstr>KHÓA CHÍNH </vt:lpstr>
      <vt:lpstr>KHÓA CHÍNH </vt:lpstr>
      <vt:lpstr>KHÓA CHÍNH </vt:lpstr>
      <vt:lpstr>KHÓA CHÍNH </vt:lpstr>
      <vt:lpstr>KHÓA CHÍNH </vt:lpstr>
      <vt:lpstr>KHÓA CHÍNH </vt:lpstr>
      <vt:lpstr>KHÓA CHÍNH </vt:lpstr>
      <vt:lpstr>Dữ liệu Spring JPA </vt:lpstr>
      <vt:lpstr>MỘT SỐ KHÁI NIỆM</vt:lpstr>
      <vt:lpstr>MỘT SỐ KHÁI NIỆM</vt:lpstr>
      <vt:lpstr>MỘT SỐ KHÁI NIỆM</vt:lpstr>
      <vt:lpstr>MỘT SỐ KHÁI NIỆM</vt:lpstr>
      <vt:lpstr>MỤC ĐÍCH SỬ DỤNG JPA</vt:lpstr>
      <vt:lpstr>CÁC TÍNH CHẤT CỦA JPA</vt:lpstr>
      <vt:lpstr>KIẾN TRÚC JPA</vt:lpstr>
      <vt:lpstr>KIẾN TRÚC JPA</vt:lpstr>
      <vt:lpstr>KIẾN TRÚC JPA</vt:lpstr>
      <vt:lpstr>MỐI QUAN HỆ LỚP JPA</vt:lpstr>
      <vt:lpstr>CÁC LOẠI ÁNH XẠ JPA</vt:lpstr>
      <vt:lpstr>ÁNH XẠ 1-1</vt:lpstr>
      <vt:lpstr>ÁNH XẠ 1-1</vt:lpstr>
      <vt:lpstr>ÁNH XẠ 1-1</vt:lpstr>
      <vt:lpstr>ÁNH XẠ 1-1</vt:lpstr>
      <vt:lpstr>ÁNH XẠ 1-1</vt:lpstr>
      <vt:lpstr>ÁNH XẠ 1-1</vt:lpstr>
      <vt:lpstr>ÁNH XẠ 1-n</vt:lpstr>
      <vt:lpstr>ÁNH XẠ 1-n</vt:lpstr>
      <vt:lpstr>Kho lưu trữ (Repositories)</vt:lpstr>
      <vt:lpstr>GIỚI THIỆU</vt:lpstr>
      <vt:lpstr> JPAREPOSITORY</vt:lpstr>
      <vt:lpstr> JPAREPOSITORY</vt:lpstr>
      <vt:lpstr> MỘT SỐ PHƯƠNG THỨC</vt:lpstr>
      <vt:lpstr> MỘT SỐ PHƯƠNG THỨC</vt:lpstr>
      <vt:lpstr> MỘT SỐ PHƯƠNG THỨC</vt:lpstr>
      <vt:lpstr>TẠO MỘT SPRING BOOT REPOSITORY</vt:lpstr>
      <vt:lpstr>TẠO MỘT SPRING BOOT REPOSITORY</vt:lpstr>
      <vt:lpstr>TẠO MỘT SPRING BOOT REPOSITORY</vt:lpstr>
      <vt:lpstr>TẠO MỘT SPRING BOOT REPOSITORY</vt:lpstr>
      <vt:lpstr>TẠO MỘT SPRING BOOT REPOSITORY</vt:lpstr>
      <vt:lpstr>TẠO MỘT SPRING BOOT REPOSITORY</vt:lpstr>
      <vt:lpstr>TẠO MỘT SPRING BOOT REPOSITORY</vt:lpstr>
      <vt:lpstr>TẠO MỘT SPRING BOOT REPOSITORY</vt:lpstr>
      <vt:lpstr>TẠO MỘT SPRING BOOT REPOSITORY</vt:lpstr>
      <vt:lpstr>TẠO MỘT SPRING BOOT REPOSITORY</vt:lpstr>
      <vt:lpstr>TẠO MỘT SPRING BOOT REPOSITORY</vt:lpstr>
      <vt:lpstr>TẠO MỘT SPRING BOOT REPOSITORY</vt:lpstr>
      <vt:lpstr>TẠO MỘT SPRING BOOT REPOSITORY</vt:lpstr>
      <vt:lpstr>TẠO MỘT SPRING BOOT REPOSITORY</vt:lpstr>
      <vt:lpstr>TẠO MỘT SPRING BOOT REPOSITORY</vt:lpstr>
      <vt:lpstr>TẠO MỘT SPRING BOOT REPOSITORY</vt:lpstr>
      <vt:lpstr>TẠO MỘT SPRING BOOT REPOSITORY</vt:lpstr>
      <vt:lpstr>TẠO MỘT SPRING BOOT REPOSITORY</vt:lpstr>
      <vt:lpstr>Xử lý lỗi và ngoại lệ</vt:lpstr>
      <vt:lpstr>GIỚI THIỆU </vt:lpstr>
      <vt:lpstr>CƠ CHẾ XỬ LÝ NGOẠI LỆ MẶC ĐỊNH</vt:lpstr>
      <vt:lpstr>CƠ CHẾ XỬ LÝ NGOẠI LỆ MẶC ĐỊNH</vt:lpstr>
      <vt:lpstr>CƠ CHẾ XỬ LÝ NGOẠI LỆ MẶC ĐỊNH</vt:lpstr>
      <vt:lpstr>CÁC CHÚ THÍCH XỬ LÝ NGOẠI LỆ </vt:lpstr>
      <vt:lpstr>CÁC CHÚ THÍCH XỬ LÝ NGOẠI LỆ </vt:lpstr>
      <vt:lpstr>CÁC CHÚ THÍCH XỬ LÝ NGOẠI LỆ </vt:lpstr>
      <vt:lpstr>CÁC CHÚ THÍCH XỬ LÝ NGOẠI LỆ </vt:lpstr>
      <vt:lpstr>CÁC CHÚ THÍCH XỬ LÝ NGOẠI LỆ </vt:lpstr>
      <vt:lpstr>CÁC CHÚ THÍCH XỬ LÝ NGOẠI LỆ </vt:lpstr>
      <vt:lpstr>CÁC CHÚ THÍCH XỬ LÝ NGOẠI LỆ </vt:lpstr>
      <vt:lpstr>CÁC CHÚ THÍCH XỬ LÝ NGOẠI LỆ </vt:lpstr>
      <vt:lpstr>Tóm tắt bài học</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Tổng quan về Node.js</dc:title>
  <dc:creator>HoaiGiang</dc:creator>
  <cp:lastModifiedBy>Kieu Tuan Dung</cp:lastModifiedBy>
  <cp:revision>994</cp:revision>
  <dcterms:modified xsi:type="dcterms:W3CDTF">2023-04-12T08:46:31Z</dcterms:modified>
</cp:coreProperties>
</file>